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2" r:id="rId8"/>
    <p:sldId id="257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0" y="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5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4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0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4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9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C009-C0F6-4FB9-BE2D-ACBDCD9D32E2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F0FE-576E-49B9-AC94-9A68EA097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8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962754"/>
              </p:ext>
            </p:extLst>
          </p:nvPr>
        </p:nvGraphicFramePr>
        <p:xfrm>
          <a:off x="685800" y="685800"/>
          <a:ext cx="786487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11873844" imgH="7139813" progId="Word.Document.12">
                  <p:embed/>
                </p:oleObj>
              </mc:Choice>
              <mc:Fallback>
                <p:oleObj name="Document" r:id="rId4" imgW="11873844" imgH="71398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864870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0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33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Headcount: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50228"/>
              </p:ext>
            </p:extLst>
          </p:nvPr>
        </p:nvGraphicFramePr>
        <p:xfrm>
          <a:off x="762000" y="902740"/>
          <a:ext cx="7924799" cy="5421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4035"/>
                <a:gridCol w="320262"/>
                <a:gridCol w="1417333"/>
                <a:gridCol w="320262"/>
                <a:gridCol w="1417333"/>
                <a:gridCol w="320262"/>
                <a:gridCol w="1344649"/>
                <a:gridCol w="320262"/>
                <a:gridCol w="745009"/>
                <a:gridCol w="865392"/>
              </a:tblGrid>
              <a:tr h="1265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Current Positions</a:t>
                      </a:r>
                      <a:endParaRPr lang="en-US" sz="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Current Positions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Recommended Positions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Recommended Positions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 Consolidation Report Savings 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Personnel Subcommittee Recommendation Savings 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373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Borough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Count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Township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Count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Consolidation Report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Count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Personnel Subcommittee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Count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Administrator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Administrator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Administrator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Administrator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206,000 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206,000 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144,442 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Deputy 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Deputy 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Deputy 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Deputy 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Administrative Support *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Secretary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0.25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Secretary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0.25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Secretary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0.25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Secretary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Secretary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Secretary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Secretary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199,000 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144,442 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Admin. Secretary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Admin. Secretary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Admin. Secretary-HR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Human Resources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Human Resources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Human Resources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Director of Finance *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CFO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CFO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CFO/Tax Collector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CFO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Comptroller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Asst. CFO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Comptroller/Asst CFO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229,992 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Bookkeeper-A/P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Bookkeeper-A/P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Bookkeeper-A/P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Bookkeeper-A/P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Bookkeeper-A/P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Bookkeeper-A/P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Purchasing Agent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Purchasing Agent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Purchasing Agent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Bookkeeper-Escrow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Bookkeeper-Escrow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Bookkeeper-Escrow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Bookkeeper-Payroll / Tax 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Bookkeeper-Payroll / Tax 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Bookkeeper-Payroll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Audit Support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Audit Support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 10,000 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217,000 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239,992 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Assessor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Assessor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Assessor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Assistant Assessor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Assistant Assessor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Assistant Assessor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Assessing 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17,000 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 17,000 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Tax Collector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Tax Collector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Deputy Tax Collector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Tax Collector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Deputy Tax Collector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Deputy Tax Collector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P/T Tax 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P/T Tax 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*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   9,939 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P/T Tax Clerk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Chief Information Officer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Chief Information Officer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Chief Information Officer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IT Specialist-Police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IT Specialist-Police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IT Specialist-Police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IT Tech *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Outside Contractor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Outside Contractor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Outside Contractor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Outside Contractor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10.75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15.5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19.25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20.25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639,000 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617,372 </a:t>
                      </a:r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126594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032" marR="5032" marT="5032" marB="0" anchor="b"/>
                </a:tc>
              </a:tr>
              <a:tr h="237516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US" sz="600" u="none" strike="noStrike" dirty="0">
                          <a:effectLst/>
                        </a:rPr>
                        <a:t>*Variances from the Consolidation Commission Report in this model include: the recommendation to repurpose one Deputy Clerk  position to an Administrative support position; Reduce both Assistant CFO/Comptroller positions and  add Director of Finance; reduce a PT Tax Clerk position; and maintain an IT Tech 0.5 temp </a:t>
                      </a:r>
                      <a:r>
                        <a:rPr lang="en-US" sz="600" u="none" strike="noStrike" dirty="0" smtClean="0">
                          <a:effectLst/>
                        </a:rPr>
                        <a:t>position</a:t>
                      </a:r>
                      <a:r>
                        <a:rPr lang="en-US" sz="600" u="none" strike="noStrike" dirty="0">
                          <a:effectLst/>
                        </a:rPr>
                        <a:t>. 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032" marR="5032" marT="5032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2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39074"/>
              </p:ext>
            </p:extLst>
          </p:nvPr>
        </p:nvGraphicFramePr>
        <p:xfrm>
          <a:off x="603022" y="609600"/>
          <a:ext cx="7931378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4" imgW="11873844" imgH="7070365" progId="Word.Document.12">
                  <p:embed/>
                </p:oleObj>
              </mc:Choice>
              <mc:Fallback>
                <p:oleObj name="Document" r:id="rId4" imgW="11873844" imgH="7070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022" y="609600"/>
                        <a:ext cx="7931378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2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23814"/>
              </p:ext>
            </p:extLst>
          </p:nvPr>
        </p:nvGraphicFramePr>
        <p:xfrm>
          <a:off x="457200" y="1219194"/>
          <a:ext cx="8229599" cy="487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628"/>
                <a:gridCol w="290021"/>
                <a:gridCol w="1160083"/>
                <a:gridCol w="290021"/>
                <a:gridCol w="1160083"/>
                <a:gridCol w="290021"/>
                <a:gridCol w="2116535"/>
                <a:gridCol w="290021"/>
                <a:gridCol w="674659"/>
                <a:gridCol w="814527"/>
              </a:tblGrid>
              <a:tr h="196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Current Positions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Current Positions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Recommended Positions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Recommended Positions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Consolidation Report Savings 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Personnel Subcommittee Recommendation Savings 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6003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Borough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Count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Township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Count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Consolidation Report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Count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Personnel Subcommittee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Count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Health Officer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Health Officer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Director of Health and Social Services / Health Officer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Registrar of Vital Statistics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Registrar of Vital Statistics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Registrar of Vital Statistics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37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Senior Environmental Health Spclist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Senior Environmental Health Spclist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Senior Environmental Health Spclist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37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Environmental Health Spclist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Environmental Health Spclist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Environmental Health Spclist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PT Clerical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PT Clerical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PT Clerical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PT Clerical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Animal Control Officer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Animal Control Officer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Animal Control Officer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Director of Human Services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Director of Human Services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Director of Human Services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3796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Director of Affordable Housing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Director of Affordable Housing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Director of Affordable Housing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  <a:tr h="1969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10.00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10.00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$0.00</a:t>
                      </a:r>
                      <a:endParaRPr lang="en-US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178" marR="6178" marT="6178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71358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Headcount: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459236"/>
              </p:ext>
            </p:extLst>
          </p:nvPr>
        </p:nvGraphicFramePr>
        <p:xfrm>
          <a:off x="457200" y="609600"/>
          <a:ext cx="8187141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4" imgW="11873844" imgH="7108148" progId="Word.Document.12">
                  <p:embed/>
                </p:oleObj>
              </mc:Choice>
              <mc:Fallback>
                <p:oleObj name="Document" r:id="rId4" imgW="11873844" imgH="71081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609600"/>
                        <a:ext cx="8187141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4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63160"/>
              </p:ext>
            </p:extLst>
          </p:nvPr>
        </p:nvGraphicFramePr>
        <p:xfrm>
          <a:off x="457200" y="1524007"/>
          <a:ext cx="8229600" cy="4495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016"/>
                <a:gridCol w="322326"/>
                <a:gridCol w="1289304"/>
                <a:gridCol w="322326"/>
                <a:gridCol w="1289304"/>
                <a:gridCol w="322326"/>
                <a:gridCol w="1435608"/>
                <a:gridCol w="322326"/>
                <a:gridCol w="749808"/>
                <a:gridCol w="905256"/>
              </a:tblGrid>
              <a:tr h="204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Current Positions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Current Positions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Recommended Positions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Recommended Positions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Consolidation Report Savings 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Personnel Subcommittee Recommendation Savings 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614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Borough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Count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Township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Count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Consolidation Report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Count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Personnel Subcommittee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Count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Judge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Judge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Judge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Judge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Court Administrator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Court Administrator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Court Administrator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Court Administrator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        79,140 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3994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Deputy Court Administrator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Deputy Court Administrator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Deputy Court Administrator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Deputy Court Administrator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             63,600 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Violations Clerk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Violations Clerk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Violations Clerk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3.5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  <a:tr h="20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5.5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6.50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6.50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             79,140 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     63,600 </a:t>
                      </a:r>
                      <a:endParaRPr lang="en-US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866" marR="6866" marT="6866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753925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Headcount: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756853"/>
              </p:ext>
            </p:extLst>
          </p:nvPr>
        </p:nvGraphicFramePr>
        <p:xfrm>
          <a:off x="677208" y="533400"/>
          <a:ext cx="7859724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11873844" imgH="7070365" progId="Word.Document.12">
                  <p:embed/>
                </p:oleObj>
              </mc:Choice>
              <mc:Fallback>
                <p:oleObj name="Document" r:id="rId4" imgW="11873844" imgH="7070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208" y="533400"/>
                        <a:ext cx="7859724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5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76671"/>
              </p:ext>
            </p:extLst>
          </p:nvPr>
        </p:nvGraphicFramePr>
        <p:xfrm>
          <a:off x="457200" y="1447792"/>
          <a:ext cx="8229601" cy="4495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326"/>
                <a:gridCol w="332295"/>
                <a:gridCol w="1329179"/>
                <a:gridCol w="332295"/>
                <a:gridCol w="1329179"/>
                <a:gridCol w="332295"/>
                <a:gridCol w="1225485"/>
                <a:gridCol w="332295"/>
                <a:gridCol w="772998"/>
                <a:gridCol w="933254"/>
              </a:tblGrid>
              <a:tr h="214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Current Positions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Current Positions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Recommended Positions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Recommended Positions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Consolidation Report Savings 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 Personnel Subcommittee Recommendation Savings 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633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Borough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Count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Township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Count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Consolidation Report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Count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Personnel Subcommittee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Count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Director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Director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Director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Assistant Director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Assistant Director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Assistant Director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Program Supervisors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Program Supervisors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Program Supervisors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Administrative Supervisor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Administrative Supervisor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Administrative Supervisor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Secretary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Secretary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Secretary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Foreman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Foreman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Foreman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Assistant Forman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Assistant Forman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Assistant Forman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Maintenance Staff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Maintenance Staff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Maintenance Staff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 rowSpan="6"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* It is noted that the Consolidation Commission Report recommended the maintenance staff be relocated under Public Works with no reduction in force.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ctr"/>
                </a:tc>
                <a:tc rowSpan="6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  <a:tr h="21457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11.00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11.00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$0.00</a:t>
                      </a:r>
                      <a:endParaRPr lang="en-US" sz="900" b="1" i="0" u="none" strike="noStrike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$0.00</a:t>
                      </a:r>
                      <a:endParaRPr lang="en-US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078" marR="7078" marT="7078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753925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Headcount: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692</Words>
  <Application>Microsoft Office PowerPoint</Application>
  <PresentationFormat>On-screen Show (4:3)</PresentationFormat>
  <Paragraphs>728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Monzo</dc:creator>
  <cp:lastModifiedBy>thea berkhout</cp:lastModifiedBy>
  <cp:revision>5</cp:revision>
  <cp:lastPrinted>2012-05-14T16:09:10Z</cp:lastPrinted>
  <dcterms:created xsi:type="dcterms:W3CDTF">2012-05-14T15:59:47Z</dcterms:created>
  <dcterms:modified xsi:type="dcterms:W3CDTF">2012-05-14T17:13:08Z</dcterms:modified>
</cp:coreProperties>
</file>