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2" r:id="rId6"/>
    <p:sldId id="257" r:id="rId7"/>
    <p:sldId id="258" r:id="rId8"/>
    <p:sldId id="259" r:id="rId9"/>
    <p:sldId id="260" r:id="rId10"/>
    <p:sldId id="265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9B32F-438E-44B5-86D0-F99109BB837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28883-C869-4AAF-BD97-4011024FC5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TTF Infrastructure &amp; Operations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Organization Chart Recommendations</a:t>
            </a:r>
          </a:p>
          <a:p>
            <a:r>
              <a:rPr lang="en-US" dirty="0" smtClean="0"/>
              <a:t>May 16,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Thanks to John </a:t>
            </a:r>
            <a:r>
              <a:rPr lang="en-US" dirty="0" err="1" smtClean="0"/>
              <a:t>Heilner</a:t>
            </a:r>
            <a:r>
              <a:rPr lang="en-US" dirty="0" smtClean="0"/>
              <a:t>, Jo Butler, John Clearwater, Mark Freda, Kathy </a:t>
            </a:r>
            <a:r>
              <a:rPr lang="en-US" dirty="0" err="1" smtClean="0"/>
              <a:t>Monzo</a:t>
            </a:r>
            <a:r>
              <a:rPr lang="en-US" dirty="0" smtClean="0"/>
              <a:t> and Bob </a:t>
            </a:r>
            <a:r>
              <a:rPr lang="en-US" dirty="0" err="1" smtClean="0"/>
              <a:t>Bruschi</a:t>
            </a:r>
            <a:endParaRPr lang="en-US" dirty="0" smtClean="0"/>
          </a:p>
          <a:p>
            <a:r>
              <a:rPr lang="en-US" dirty="0" smtClean="0"/>
              <a:t>We informally recommend that the new governing body give serious thought to creating a Parks &amp; Recreation Department</a:t>
            </a:r>
          </a:p>
          <a:p>
            <a:r>
              <a:rPr lang="en-US" dirty="0" smtClean="0"/>
              <a:t>Coming attractions from the I&amp;O Subcommittee:</a:t>
            </a:r>
          </a:p>
          <a:p>
            <a:pPr lvl="1"/>
            <a:r>
              <a:rPr lang="en-US" dirty="0" smtClean="0"/>
              <a:t>DPW Facilities and Capital Equipment</a:t>
            </a:r>
          </a:p>
          <a:p>
            <a:pPr lvl="1"/>
            <a:r>
              <a:rPr lang="en-US" dirty="0" smtClean="0"/>
              <a:t>Leaf/Brush Removal</a:t>
            </a:r>
          </a:p>
          <a:p>
            <a:pPr lvl="1"/>
            <a:r>
              <a:rPr lang="en-US" dirty="0" smtClean="0"/>
              <a:t>Garbage/Composting Collection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Org Chart Recommendation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Sustain levels of service AND assure savings at the same time</a:t>
            </a:r>
          </a:p>
          <a:p>
            <a:r>
              <a:rPr lang="en-US" dirty="0" smtClean="0"/>
              <a:t>We recommend three organizations</a:t>
            </a:r>
          </a:p>
          <a:p>
            <a:pPr lvl="1"/>
            <a:r>
              <a:rPr lang="en-US" dirty="0" smtClean="0"/>
              <a:t>Engineering</a:t>
            </a:r>
          </a:p>
          <a:p>
            <a:pPr lvl="1"/>
            <a:r>
              <a:rPr lang="en-US" dirty="0" smtClean="0"/>
              <a:t>DPW</a:t>
            </a:r>
          </a:p>
          <a:p>
            <a:pPr lvl="1"/>
            <a:r>
              <a:rPr lang="en-US" dirty="0" smtClean="0"/>
              <a:t>Recreation Maintenance</a:t>
            </a:r>
          </a:p>
          <a:p>
            <a:r>
              <a:rPr lang="en-US" dirty="0" smtClean="0"/>
              <a:t>Recreation Maintenance should stay within Recreation with no decrease in headcount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Headcount Savings after Departmental Consolidation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727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2012 Combined</a:t>
                      </a:r>
                      <a:r>
                        <a:rPr lang="en-US" baseline="0" dirty="0" smtClean="0"/>
                        <a:t> Headcount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Consolidation Commission Report Recommendation (Based on 2010 Headcount)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TTF I&amp;O</a:t>
                      </a:r>
                      <a:r>
                        <a:rPr lang="en-US" baseline="0" dirty="0" smtClean="0"/>
                        <a:t> Recommendation*</a:t>
                      </a:r>
                      <a:endParaRPr lang="en-US" dirty="0"/>
                    </a:p>
                  </a:txBody>
                  <a:tcPr anchor="b"/>
                </a:tc>
              </a:tr>
              <a:tr h="791995"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35.8 FTEs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32.8 FTEs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30.8 </a:t>
                      </a:r>
                      <a:r>
                        <a:rPr lang="en-US" dirty="0" smtClean="0"/>
                        <a:t>FTEs</a:t>
                      </a:r>
                      <a:endParaRPr lang="en-US" dirty="0"/>
                    </a:p>
                  </a:txBody>
                  <a:tcPr anchor="ctr"/>
                </a:tc>
              </a:tr>
              <a:tr h="1367005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 of Public Works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 FTEs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 FTEs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 FTEs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76600" y="5638800"/>
            <a:ext cx="518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* Recommendation for 2013.  As per org charts, one additional management </a:t>
            </a:r>
            <a:r>
              <a:rPr lang="en-US" sz="1600" dirty="0" smtClean="0"/>
              <a:t>position </a:t>
            </a:r>
            <a:r>
              <a:rPr lang="en-US" sz="1600" dirty="0" smtClean="0"/>
              <a:t>will be phased out during 2013 and two more may be phased out.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Titles/Positions to Be Eliminated Under Consolidated Org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14069144"/>
              </p:ext>
            </p:extLst>
          </p:nvPr>
        </p:nvGraphicFramePr>
        <p:xfrm>
          <a:off x="457200" y="1600200"/>
          <a:ext cx="7848600" cy="3778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300"/>
                <a:gridCol w="3924300"/>
              </a:tblGrid>
              <a:tr h="115793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TTF I&amp;O</a:t>
                      </a:r>
                      <a:r>
                        <a:rPr lang="en-US" baseline="0" dirty="0" smtClean="0"/>
                        <a:t> Recommendation*</a:t>
                      </a:r>
                      <a:endParaRPr lang="en-US" dirty="0"/>
                    </a:p>
                  </a:txBody>
                  <a:tcPr anchor="b"/>
                </a:tc>
              </a:tr>
              <a:tr h="670866"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Construction Inspector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Zoning Officer       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Administrative Secretary (Zoning)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Administrative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Assistant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baseline="0" dirty="0" smtClean="0"/>
                        <a:t>Electric </a:t>
                      </a:r>
                      <a:r>
                        <a:rPr lang="en-US" baseline="0" dirty="0" err="1" smtClean="0"/>
                        <a:t>Subcode</a:t>
                      </a:r>
                      <a:r>
                        <a:rPr lang="en-US" baseline="0" dirty="0" smtClean="0"/>
                        <a:t> Official</a:t>
                      </a:r>
                      <a:endParaRPr lang="en-US" dirty="0" smtClean="0"/>
                    </a:p>
                  </a:txBody>
                  <a:tcPr anchor="ctr"/>
                </a:tc>
              </a:tr>
              <a:tr h="1157934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 of Public Works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Equipment</a:t>
                      </a:r>
                      <a:r>
                        <a:rPr lang="en-US" baseline="0" dirty="0" smtClean="0"/>
                        <a:t> Operator</a:t>
                      </a:r>
                      <a:endParaRPr lang="en-US" dirty="0" smtClean="0"/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Equipment Operator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dirty="0" smtClean="0"/>
                        <a:t>Maintenance Person II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76600" y="5638800"/>
            <a:ext cx="5181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* Recommendation for 2013.  As per org charts, one additional management </a:t>
            </a:r>
            <a:r>
              <a:rPr lang="en-US" sz="1600" dirty="0" smtClean="0"/>
              <a:t>position </a:t>
            </a:r>
            <a:r>
              <a:rPr lang="en-US" sz="1600" dirty="0" smtClean="0"/>
              <a:t>will be phased out during 2013 and two more may be phased out.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Cost Savings from Consolidated Org Chart*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8265773"/>
              </p:ext>
            </p:extLst>
          </p:nvPr>
        </p:nvGraphicFramePr>
        <p:xfrm>
          <a:off x="457200" y="1600200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5793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Consolidation Commission Report Recommendation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TTF I&amp;O</a:t>
                      </a:r>
                      <a:r>
                        <a:rPr lang="en-US" baseline="0" dirty="0" smtClean="0"/>
                        <a:t> Recommendation</a:t>
                      </a:r>
                      <a:endParaRPr lang="en-US" dirty="0"/>
                    </a:p>
                  </a:txBody>
                  <a:tcPr anchor="b"/>
                </a:tc>
              </a:tr>
              <a:tr h="670866">
                <a:tc>
                  <a:txBody>
                    <a:bodyPr/>
                    <a:lstStyle/>
                    <a:p>
                      <a:r>
                        <a:rPr lang="en-US" dirty="0" smtClean="0"/>
                        <a:t>Engineering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$ 381,077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</a:t>
                      </a:r>
                      <a:r>
                        <a:rPr lang="en-US" dirty="0" smtClean="0"/>
                        <a:t>545,283</a:t>
                      </a:r>
                      <a:endParaRPr lang="en-US" dirty="0"/>
                    </a:p>
                  </a:txBody>
                  <a:tcPr anchor="ctr"/>
                </a:tc>
              </a:tr>
              <a:tr h="1157934"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 of Public Works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$ 103,000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$ 183,369</a:t>
                      </a:r>
                      <a:endParaRPr lang="en-US" dirty="0"/>
                    </a:p>
                  </a:txBody>
                  <a:tcPr anchor="ctr"/>
                </a:tc>
              </a:tr>
              <a:tr h="670866">
                <a:tc>
                  <a:txBody>
                    <a:bodyPr/>
                    <a:lstStyle/>
                    <a:p>
                      <a:r>
                        <a:rPr lang="en-US" dirty="0" smtClean="0"/>
                        <a:t>Recreation Maintenance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$ 0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752600" y="5715000"/>
            <a:ext cx="6096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 Note: these numbers (1) have not yet been reviewed by the TTF Finance Committee and (2) do not include positions discussed in footnotes on previous slides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Engineering Org Chart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0454"/>
            <a:ext cx="8686799" cy="544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Engineering Headcount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22828"/>
            <a:ext cx="6858000" cy="560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Proposed Dept. of Public Works Org Chart</a:t>
            </a:r>
            <a:endParaRPr lang="en-US" sz="3600" dirty="0"/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999" y="1143000"/>
            <a:ext cx="8659201" cy="536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Proposed Dept. of Public Works Headcount</a:t>
            </a:r>
            <a:endParaRPr lang="en-US" sz="3600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078287"/>
            <a:ext cx="8229600" cy="496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238</TotalTime>
  <Words>301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TTF Infrastructure &amp; Operations Subcommittee</vt:lpstr>
      <vt:lpstr>Org Chart Recommendation Overview</vt:lpstr>
      <vt:lpstr>Expected Headcount Savings after Departmental Consolidation</vt:lpstr>
      <vt:lpstr>Titles/Positions to Be Eliminated Under Consolidated Org Chart</vt:lpstr>
      <vt:lpstr>Expected Cost Savings from Consolidated Org Chart*</vt:lpstr>
      <vt:lpstr>Proposed Engineering Org Chart</vt:lpstr>
      <vt:lpstr>Proposed Engineering Headcount</vt:lpstr>
      <vt:lpstr>Proposed Dept. of Public Works Org Chart</vt:lpstr>
      <vt:lpstr>Proposed Dept. of Public Works Headcount</vt:lpstr>
      <vt:lpstr>Other Comments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TTF Infrastructure &amp; Operations Subcommittee</dc:title>
  <dc:creator>Brad Middlekauff</dc:creator>
  <cp:lastModifiedBy>Brad Middlekauff</cp:lastModifiedBy>
  <cp:revision>29</cp:revision>
  <dcterms:created xsi:type="dcterms:W3CDTF">2012-05-15T00:54:22Z</dcterms:created>
  <dcterms:modified xsi:type="dcterms:W3CDTF">2012-05-16T18:14:00Z</dcterms:modified>
</cp:coreProperties>
</file>