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vinji\My%20Documents\Comparison%20of%20Township%20and%20Boro%20Paid%20Time%20Off%20-%20For%20Presentation%20bottom%20to%20top%20buil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Comparison of Boro,</a:t>
            </a:r>
            <a:r>
              <a:rPr lang="en-US" baseline="0"/>
              <a:t> Township, and Neighbors Time Off Paid</a:t>
            </a:r>
          </a:p>
          <a:p>
            <a:pPr>
              <a:defRPr/>
            </a:pPr>
            <a:r>
              <a:rPr lang="en-US" baseline="0"/>
              <a:t>Includes Vacation, Personal Days, Sick Days and Holidays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3789747520497989"/>
          <c:y val="0.12065249908277595"/>
          <c:w val="0.63614382273012793"/>
          <c:h val="0.65495554991109983"/>
        </c:manualLayout>
      </c:layout>
      <c:lineChart>
        <c:grouping val="standard"/>
        <c:ser>
          <c:idx val="0"/>
          <c:order val="0"/>
          <c:tx>
            <c:strRef>
              <c:f>'plus reco grandfather'!$E$3</c:f>
              <c:strCache>
                <c:ptCount val="1"/>
                <c:pt idx="0">
                  <c:v>Industry</c:v>
                </c:pt>
              </c:strCache>
            </c:strRef>
          </c:tx>
          <c:marker>
            <c:symbol val="none"/>
          </c:marker>
          <c:val>
            <c:numRef>
              <c:f>'plus reco grandfather'!$E$4:$E$33</c:f>
              <c:numCache>
                <c:formatCode>General</c:formatCode>
                <c:ptCount val="30"/>
                <c:pt idx="0">
                  <c:v>29.3</c:v>
                </c:pt>
                <c:pt idx="1">
                  <c:v>29.3</c:v>
                </c:pt>
                <c:pt idx="2">
                  <c:v>29.3</c:v>
                </c:pt>
                <c:pt idx="3">
                  <c:v>29.3</c:v>
                </c:pt>
                <c:pt idx="4">
                  <c:v>33.4</c:v>
                </c:pt>
                <c:pt idx="5">
                  <c:v>33.4</c:v>
                </c:pt>
                <c:pt idx="6">
                  <c:v>33.4</c:v>
                </c:pt>
                <c:pt idx="7">
                  <c:v>33.4</c:v>
                </c:pt>
                <c:pt idx="8">
                  <c:v>33.4</c:v>
                </c:pt>
                <c:pt idx="9">
                  <c:v>36.5</c:v>
                </c:pt>
                <c:pt idx="10">
                  <c:v>36.5</c:v>
                </c:pt>
                <c:pt idx="11">
                  <c:v>36.5</c:v>
                </c:pt>
                <c:pt idx="12">
                  <c:v>36.5</c:v>
                </c:pt>
                <c:pt idx="13">
                  <c:v>36.5</c:v>
                </c:pt>
                <c:pt idx="14">
                  <c:v>38.5</c:v>
                </c:pt>
                <c:pt idx="15">
                  <c:v>38.5</c:v>
                </c:pt>
                <c:pt idx="16">
                  <c:v>38.5</c:v>
                </c:pt>
                <c:pt idx="17">
                  <c:v>38.5</c:v>
                </c:pt>
                <c:pt idx="18">
                  <c:v>38.5</c:v>
                </c:pt>
                <c:pt idx="19">
                  <c:v>40.200000000000003</c:v>
                </c:pt>
                <c:pt idx="20">
                  <c:v>40.200000000000003</c:v>
                </c:pt>
                <c:pt idx="21">
                  <c:v>40.200000000000003</c:v>
                </c:pt>
                <c:pt idx="22">
                  <c:v>40.200000000000003</c:v>
                </c:pt>
                <c:pt idx="23">
                  <c:v>40.200000000000003</c:v>
                </c:pt>
                <c:pt idx="24">
                  <c:v>41.1</c:v>
                </c:pt>
                <c:pt idx="25">
                  <c:v>41.1</c:v>
                </c:pt>
                <c:pt idx="26">
                  <c:v>41.1</c:v>
                </c:pt>
                <c:pt idx="27">
                  <c:v>41.1</c:v>
                </c:pt>
                <c:pt idx="28">
                  <c:v>41.1</c:v>
                </c:pt>
                <c:pt idx="29">
                  <c:v>41.1</c:v>
                </c:pt>
              </c:numCache>
            </c:numRef>
          </c:val>
        </c:ser>
        <c:ser>
          <c:idx val="1"/>
          <c:order val="1"/>
          <c:tx>
            <c:strRef>
              <c:f>'plus reco grandfather'!$F$3</c:f>
              <c:strCache>
                <c:ptCount val="1"/>
                <c:pt idx="0">
                  <c:v>Princeton U.</c:v>
                </c:pt>
              </c:strCache>
            </c:strRef>
          </c:tx>
          <c:marker>
            <c:symbol val="none"/>
          </c:marker>
          <c:val>
            <c:numRef>
              <c:f>'plus reco grandfather'!$F$4:$F$33</c:f>
              <c:numCache>
                <c:formatCode>General</c:formatCode>
                <c:ptCount val="30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43</c:v>
                </c:pt>
                <c:pt idx="11">
                  <c:v>43</c:v>
                </c:pt>
                <c:pt idx="12">
                  <c:v>43</c:v>
                </c:pt>
                <c:pt idx="13">
                  <c:v>43</c:v>
                </c:pt>
                <c:pt idx="14">
                  <c:v>43</c:v>
                </c:pt>
                <c:pt idx="15">
                  <c:v>43</c:v>
                </c:pt>
                <c:pt idx="16">
                  <c:v>43</c:v>
                </c:pt>
                <c:pt idx="17">
                  <c:v>43</c:v>
                </c:pt>
                <c:pt idx="18">
                  <c:v>43</c:v>
                </c:pt>
                <c:pt idx="19">
                  <c:v>43</c:v>
                </c:pt>
                <c:pt idx="20">
                  <c:v>43</c:v>
                </c:pt>
                <c:pt idx="21">
                  <c:v>43</c:v>
                </c:pt>
                <c:pt idx="22">
                  <c:v>43</c:v>
                </c:pt>
                <c:pt idx="23">
                  <c:v>43</c:v>
                </c:pt>
                <c:pt idx="24">
                  <c:v>43</c:v>
                </c:pt>
                <c:pt idx="25">
                  <c:v>43</c:v>
                </c:pt>
                <c:pt idx="26">
                  <c:v>43</c:v>
                </c:pt>
                <c:pt idx="27">
                  <c:v>43</c:v>
                </c:pt>
                <c:pt idx="28">
                  <c:v>43</c:v>
                </c:pt>
                <c:pt idx="29">
                  <c:v>43</c:v>
                </c:pt>
              </c:numCache>
            </c:numRef>
          </c:val>
        </c:ser>
        <c:ser>
          <c:idx val="2"/>
          <c:order val="2"/>
          <c:tx>
            <c:strRef>
              <c:f>'plus reco grandfather'!$D$3</c:f>
              <c:strCache>
                <c:ptCount val="1"/>
                <c:pt idx="0">
                  <c:v>Neighbors</c:v>
                </c:pt>
              </c:strCache>
            </c:strRef>
          </c:tx>
          <c:marker>
            <c:symbol val="none"/>
          </c:marker>
          <c:val>
            <c:numRef>
              <c:f>'plus reco grandfather'!$D$4:$D$33</c:f>
              <c:numCache>
                <c:formatCode>General</c:formatCode>
                <c:ptCount val="30"/>
                <c:pt idx="0">
                  <c:v>39.833333333333336</c:v>
                </c:pt>
                <c:pt idx="1">
                  <c:v>41.166666666666664</c:v>
                </c:pt>
                <c:pt idx="2">
                  <c:v>41.333333333333336</c:v>
                </c:pt>
                <c:pt idx="3">
                  <c:v>41.333333333333336</c:v>
                </c:pt>
                <c:pt idx="4">
                  <c:v>42.166666666666664</c:v>
                </c:pt>
                <c:pt idx="5">
                  <c:v>45.5</c:v>
                </c:pt>
                <c:pt idx="6">
                  <c:v>45.5</c:v>
                </c:pt>
                <c:pt idx="7">
                  <c:v>45.5</c:v>
                </c:pt>
                <c:pt idx="8">
                  <c:v>45.833333333333336</c:v>
                </c:pt>
                <c:pt idx="9">
                  <c:v>46.166666666666664</c:v>
                </c:pt>
                <c:pt idx="10">
                  <c:v>47</c:v>
                </c:pt>
                <c:pt idx="11">
                  <c:v>47.833333333333336</c:v>
                </c:pt>
                <c:pt idx="12">
                  <c:v>47.833333333333336</c:v>
                </c:pt>
                <c:pt idx="13">
                  <c:v>47.833333333333336</c:v>
                </c:pt>
                <c:pt idx="14">
                  <c:v>48.666666666666664</c:v>
                </c:pt>
                <c:pt idx="15">
                  <c:v>50.666666666666664</c:v>
                </c:pt>
                <c:pt idx="16">
                  <c:v>50.833333333333336</c:v>
                </c:pt>
                <c:pt idx="17">
                  <c:v>51.166666666666664</c:v>
                </c:pt>
                <c:pt idx="18">
                  <c:v>51.5</c:v>
                </c:pt>
                <c:pt idx="19">
                  <c:v>52.166666666666664</c:v>
                </c:pt>
                <c:pt idx="20">
                  <c:v>52.333333333333336</c:v>
                </c:pt>
                <c:pt idx="21">
                  <c:v>52.5</c:v>
                </c:pt>
                <c:pt idx="22">
                  <c:v>52.666666666666664</c:v>
                </c:pt>
                <c:pt idx="23">
                  <c:v>52.833333333333336</c:v>
                </c:pt>
                <c:pt idx="24">
                  <c:v>53.333333333333336</c:v>
                </c:pt>
                <c:pt idx="25">
                  <c:v>53.333333333333336</c:v>
                </c:pt>
                <c:pt idx="26">
                  <c:v>53.333333333333336</c:v>
                </c:pt>
                <c:pt idx="27">
                  <c:v>53.333333333333336</c:v>
                </c:pt>
                <c:pt idx="28">
                  <c:v>53.333333333333336</c:v>
                </c:pt>
                <c:pt idx="29">
                  <c:v>53.333333333333336</c:v>
                </c:pt>
              </c:numCache>
            </c:numRef>
          </c:val>
        </c:ser>
        <c:ser>
          <c:idx val="3"/>
          <c:order val="3"/>
          <c:tx>
            <c:strRef>
              <c:f>'plus reco grandfather'!$C$3</c:f>
              <c:strCache>
                <c:ptCount val="1"/>
                <c:pt idx="0">
                  <c:v>Boro</c:v>
                </c:pt>
              </c:strCache>
            </c:strRef>
          </c:tx>
          <c:marker>
            <c:symbol val="none"/>
          </c:marker>
          <c:val>
            <c:numRef>
              <c:f>'plus reco grandfather'!$C$4:$C$33</c:f>
              <c:numCache>
                <c:formatCode>General</c:formatCode>
                <c:ptCount val="30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49</c:v>
                </c:pt>
                <c:pt idx="11">
                  <c:v>49</c:v>
                </c:pt>
                <c:pt idx="12">
                  <c:v>49</c:v>
                </c:pt>
                <c:pt idx="13">
                  <c:v>49</c:v>
                </c:pt>
                <c:pt idx="14">
                  <c:v>49</c:v>
                </c:pt>
                <c:pt idx="15">
                  <c:v>49</c:v>
                </c:pt>
                <c:pt idx="16">
                  <c:v>49</c:v>
                </c:pt>
                <c:pt idx="17">
                  <c:v>49</c:v>
                </c:pt>
                <c:pt idx="18">
                  <c:v>49</c:v>
                </c:pt>
                <c:pt idx="19">
                  <c:v>49</c:v>
                </c:pt>
                <c:pt idx="20">
                  <c:v>56</c:v>
                </c:pt>
                <c:pt idx="21">
                  <c:v>56</c:v>
                </c:pt>
                <c:pt idx="22">
                  <c:v>56</c:v>
                </c:pt>
                <c:pt idx="23">
                  <c:v>56</c:v>
                </c:pt>
                <c:pt idx="24">
                  <c:v>56</c:v>
                </c:pt>
                <c:pt idx="25">
                  <c:v>56</c:v>
                </c:pt>
                <c:pt idx="26">
                  <c:v>56</c:v>
                </c:pt>
                <c:pt idx="27">
                  <c:v>56</c:v>
                </c:pt>
                <c:pt idx="28">
                  <c:v>56</c:v>
                </c:pt>
                <c:pt idx="29">
                  <c:v>56</c:v>
                </c:pt>
              </c:numCache>
            </c:numRef>
          </c:val>
        </c:ser>
        <c:ser>
          <c:idx val="4"/>
          <c:order val="4"/>
          <c:tx>
            <c:strRef>
              <c:f>'plus reco grandfather'!$B$3</c:f>
              <c:strCache>
                <c:ptCount val="1"/>
                <c:pt idx="0">
                  <c:v>Township</c:v>
                </c:pt>
              </c:strCache>
            </c:strRef>
          </c:tx>
          <c:marker>
            <c:symbol val="none"/>
          </c:marker>
          <c:val>
            <c:numRef>
              <c:f>'plus reco grandfather'!$B$4:$B$33</c:f>
              <c:numCache>
                <c:formatCode>General</c:formatCode>
                <c:ptCount val="30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48</c:v>
                </c:pt>
                <c:pt idx="8">
                  <c:v>48</c:v>
                </c:pt>
                <c:pt idx="9">
                  <c:v>48</c:v>
                </c:pt>
                <c:pt idx="10">
                  <c:v>48</c:v>
                </c:pt>
                <c:pt idx="11">
                  <c:v>48</c:v>
                </c:pt>
                <c:pt idx="12">
                  <c:v>48</c:v>
                </c:pt>
                <c:pt idx="13">
                  <c:v>48</c:v>
                </c:pt>
                <c:pt idx="14">
                  <c:v>53</c:v>
                </c:pt>
                <c:pt idx="15">
                  <c:v>53</c:v>
                </c:pt>
                <c:pt idx="16">
                  <c:v>53</c:v>
                </c:pt>
                <c:pt idx="17">
                  <c:v>53</c:v>
                </c:pt>
                <c:pt idx="18">
                  <c:v>53</c:v>
                </c:pt>
                <c:pt idx="19">
                  <c:v>58</c:v>
                </c:pt>
                <c:pt idx="20">
                  <c:v>58</c:v>
                </c:pt>
                <c:pt idx="21">
                  <c:v>58</c:v>
                </c:pt>
                <c:pt idx="22">
                  <c:v>58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58</c:v>
                </c:pt>
                <c:pt idx="27">
                  <c:v>58</c:v>
                </c:pt>
                <c:pt idx="28">
                  <c:v>58</c:v>
                </c:pt>
                <c:pt idx="29">
                  <c:v>58</c:v>
                </c:pt>
              </c:numCache>
            </c:numRef>
          </c:val>
        </c:ser>
        <c:ser>
          <c:idx val="5"/>
          <c:order val="5"/>
          <c:tx>
            <c:strRef>
              <c:f>'plus reco grandfather'!$H$3</c:f>
              <c:strCache>
                <c:ptCount val="1"/>
                <c:pt idx="0">
                  <c:v>Recommendation
(grandfathering)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'plus reco grandfather'!$H$4:$H$33</c:f>
              <c:numCache>
                <c:formatCode>General</c:formatCode>
                <c:ptCount val="30"/>
                <c:pt idx="0">
                  <c:v>40</c:v>
                </c:pt>
                <c:pt idx="1">
                  <c:v>41</c:v>
                </c:pt>
                <c:pt idx="2">
                  <c:v>41</c:v>
                </c:pt>
                <c:pt idx="3">
                  <c:v>41</c:v>
                </c:pt>
                <c:pt idx="4">
                  <c:v>42</c:v>
                </c:pt>
                <c:pt idx="5">
                  <c:v>46</c:v>
                </c:pt>
                <c:pt idx="6">
                  <c:v>46</c:v>
                </c:pt>
                <c:pt idx="7">
                  <c:v>46</c:v>
                </c:pt>
                <c:pt idx="8">
                  <c:v>46</c:v>
                </c:pt>
                <c:pt idx="9">
                  <c:v>46</c:v>
                </c:pt>
                <c:pt idx="10">
                  <c:v>47</c:v>
                </c:pt>
                <c:pt idx="11">
                  <c:v>48</c:v>
                </c:pt>
                <c:pt idx="12">
                  <c:v>48</c:v>
                </c:pt>
                <c:pt idx="13">
                  <c:v>48</c:v>
                </c:pt>
                <c:pt idx="14">
                  <c:v>49</c:v>
                </c:pt>
                <c:pt idx="15">
                  <c:v>51</c:v>
                </c:pt>
                <c:pt idx="16">
                  <c:v>51</c:v>
                </c:pt>
                <c:pt idx="17">
                  <c:v>51</c:v>
                </c:pt>
                <c:pt idx="18">
                  <c:v>52</c:v>
                </c:pt>
                <c:pt idx="19">
                  <c:v>52</c:v>
                </c:pt>
                <c:pt idx="20">
                  <c:v>52</c:v>
                </c:pt>
                <c:pt idx="21">
                  <c:v>53</c:v>
                </c:pt>
                <c:pt idx="22">
                  <c:v>53</c:v>
                </c:pt>
                <c:pt idx="23">
                  <c:v>53</c:v>
                </c:pt>
                <c:pt idx="24">
                  <c:v>53</c:v>
                </c:pt>
                <c:pt idx="25">
                  <c:v>53</c:v>
                </c:pt>
                <c:pt idx="26">
                  <c:v>53</c:v>
                </c:pt>
                <c:pt idx="27">
                  <c:v>53</c:v>
                </c:pt>
                <c:pt idx="28">
                  <c:v>53</c:v>
                </c:pt>
                <c:pt idx="29">
                  <c:v>53</c:v>
                </c:pt>
              </c:numCache>
            </c:numRef>
          </c:val>
        </c:ser>
        <c:ser>
          <c:idx val="6"/>
          <c:order val="6"/>
          <c:tx>
            <c:strRef>
              <c:f>'plus reco grandfather'!$G$3</c:f>
              <c:strCache>
                <c:ptCount val="1"/>
                <c:pt idx="0">
                  <c:v>Recommendation
(ongoing)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'plus reco grandfather'!$G$4:$G$33</c:f>
              <c:numCache>
                <c:formatCode>General</c:formatCode>
                <c:ptCount val="30"/>
                <c:pt idx="0">
                  <c:v>30</c:v>
                </c:pt>
                <c:pt idx="1">
                  <c:v>31</c:v>
                </c:pt>
                <c:pt idx="2">
                  <c:v>31</c:v>
                </c:pt>
                <c:pt idx="3">
                  <c:v>31</c:v>
                </c:pt>
                <c:pt idx="4">
                  <c:v>32</c:v>
                </c:pt>
                <c:pt idx="5">
                  <c:v>36</c:v>
                </c:pt>
                <c:pt idx="6">
                  <c:v>36</c:v>
                </c:pt>
                <c:pt idx="7">
                  <c:v>36</c:v>
                </c:pt>
                <c:pt idx="8">
                  <c:v>36</c:v>
                </c:pt>
                <c:pt idx="9">
                  <c:v>36</c:v>
                </c:pt>
                <c:pt idx="10">
                  <c:v>37</c:v>
                </c:pt>
                <c:pt idx="11">
                  <c:v>38</c:v>
                </c:pt>
                <c:pt idx="12">
                  <c:v>38</c:v>
                </c:pt>
                <c:pt idx="13">
                  <c:v>38</c:v>
                </c:pt>
                <c:pt idx="14">
                  <c:v>39</c:v>
                </c:pt>
                <c:pt idx="15">
                  <c:v>41</c:v>
                </c:pt>
                <c:pt idx="16">
                  <c:v>41</c:v>
                </c:pt>
                <c:pt idx="17">
                  <c:v>41</c:v>
                </c:pt>
                <c:pt idx="18">
                  <c:v>42</c:v>
                </c:pt>
                <c:pt idx="19">
                  <c:v>42</c:v>
                </c:pt>
                <c:pt idx="20">
                  <c:v>42</c:v>
                </c:pt>
                <c:pt idx="21">
                  <c:v>43</c:v>
                </c:pt>
                <c:pt idx="22">
                  <c:v>43</c:v>
                </c:pt>
                <c:pt idx="23">
                  <c:v>43</c:v>
                </c:pt>
                <c:pt idx="24">
                  <c:v>43</c:v>
                </c:pt>
                <c:pt idx="25">
                  <c:v>43</c:v>
                </c:pt>
                <c:pt idx="26">
                  <c:v>43</c:v>
                </c:pt>
                <c:pt idx="27">
                  <c:v>43</c:v>
                </c:pt>
                <c:pt idx="28">
                  <c:v>43</c:v>
                </c:pt>
                <c:pt idx="29">
                  <c:v>43</c:v>
                </c:pt>
              </c:numCache>
            </c:numRef>
          </c:val>
        </c:ser>
        <c:marker val="1"/>
        <c:axId val="85099648"/>
        <c:axId val="85101568"/>
      </c:lineChart>
      <c:catAx>
        <c:axId val="850996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Years of Service</a:t>
                </a:r>
              </a:p>
            </c:rich>
          </c:tx>
          <c:layout/>
        </c:title>
        <c:tickLblPos val="nextTo"/>
        <c:crossAx val="85101568"/>
        <c:crosses val="autoZero"/>
        <c:auto val="1"/>
        <c:lblAlgn val="ctr"/>
        <c:lblOffset val="100"/>
      </c:catAx>
      <c:valAx>
        <c:axId val="85101568"/>
        <c:scaling>
          <c:orientation val="minMax"/>
          <c:max val="60"/>
          <c:min val="2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Days per Year</a:t>
                </a:r>
              </a:p>
            </c:rich>
          </c:tx>
          <c:layout/>
        </c:title>
        <c:numFmt formatCode="General" sourceLinked="1"/>
        <c:tickLblPos val="nextTo"/>
        <c:crossAx val="85099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663215927264988"/>
          <c:y val="0.12188082565625206"/>
          <c:w val="0.1583939539532396"/>
          <c:h val="0.7980498592482822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5A78-024B-49EC-998F-EF937AE14D2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A8F8-3C1C-44E2-8749-465C6C265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5A78-024B-49EC-998F-EF937AE14D2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A8F8-3C1C-44E2-8749-465C6C265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5A78-024B-49EC-998F-EF937AE14D2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A8F8-3C1C-44E2-8749-465C6C265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5A78-024B-49EC-998F-EF937AE14D2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A8F8-3C1C-44E2-8749-465C6C265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5A78-024B-49EC-998F-EF937AE14D2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A8F8-3C1C-44E2-8749-465C6C265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5A78-024B-49EC-998F-EF937AE14D2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A8F8-3C1C-44E2-8749-465C6C265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5A78-024B-49EC-998F-EF937AE14D2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A8F8-3C1C-44E2-8749-465C6C265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5A78-024B-49EC-998F-EF937AE14D2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A8F8-3C1C-44E2-8749-465C6C265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5A78-024B-49EC-998F-EF937AE14D2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A8F8-3C1C-44E2-8749-465C6C265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5A78-024B-49EC-998F-EF937AE14D2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A8F8-3C1C-44E2-8749-465C6C265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5A78-024B-49EC-998F-EF937AE14D2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A8F8-3C1C-44E2-8749-465C6C265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5A78-024B-49EC-998F-EF937AE14D2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5A8F8-3C1C-44E2-8749-465C6C265C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609600" y="914400"/>
          <a:ext cx="8015287" cy="5048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Church &amp; Dwight Co.,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Church &amp; Dwight Co., Inc.</dc:creator>
  <cp:lastModifiedBy>Church &amp; Dwight Co., Inc.</cp:lastModifiedBy>
  <cp:revision>1</cp:revision>
  <dcterms:created xsi:type="dcterms:W3CDTF">2012-06-26T17:40:31Z</dcterms:created>
  <dcterms:modified xsi:type="dcterms:W3CDTF">2012-06-26T17:41:33Z</dcterms:modified>
</cp:coreProperties>
</file>