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1" r:id="rId4"/>
    <p:sldId id="258" r:id="rId5"/>
    <p:sldId id="272" r:id="rId6"/>
    <p:sldId id="261" r:id="rId7"/>
    <p:sldId id="273" r:id="rId8"/>
    <p:sldId id="259" r:id="rId9"/>
    <p:sldId id="274" r:id="rId10"/>
    <p:sldId id="269" r:id="rId11"/>
    <p:sldId id="275" r:id="rId12"/>
    <p:sldId id="267" r:id="rId13"/>
    <p:sldId id="276" r:id="rId14"/>
    <p:sldId id="262" r:id="rId15"/>
    <p:sldId id="277" r:id="rId16"/>
    <p:sldId id="260" r:id="rId17"/>
    <p:sldId id="278" r:id="rId18"/>
    <p:sldId id="263" r:id="rId19"/>
    <p:sldId id="279" r:id="rId20"/>
    <p:sldId id="264" r:id="rId21"/>
    <p:sldId id="280" r:id="rId22"/>
    <p:sldId id="268" r:id="rId23"/>
    <p:sldId id="270" r:id="rId24"/>
    <p:sldId id="283" r:id="rId25"/>
    <p:sldId id="284" r:id="rId26"/>
    <p:sldId id="265" r:id="rId27"/>
    <p:sldId id="281" r:id="rId28"/>
    <p:sldId id="266" r:id="rId29"/>
    <p:sldId id="282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levinji\My%20Documents\Comparison%20of%20Township%20and%20Boro%20Paid%20Time%20Of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vinji\My%20Documents\Comparison%20of%20Township%20and%20Boro%20Paid%20Time%20Off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levinji\My%20Documents\Comparison%20of%20Township%20and%20Boro%20Paid%20Time%20Of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Comparison of Boro,</a:t>
            </a:r>
            <a:r>
              <a:rPr lang="en-US" baseline="0"/>
              <a:t> Township, and Industry Time Off Paid</a:t>
            </a:r>
          </a:p>
          <a:p>
            <a:pPr>
              <a:defRPr/>
            </a:pPr>
            <a:r>
              <a:rPr lang="en-US" baseline="0"/>
              <a:t>Includes Vacation, Personnel Days, Sick Days and Holidays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789747520497989"/>
          <c:y val="0.12065249908277595"/>
          <c:w val="0.63614382273012582"/>
          <c:h val="0.65495554991109983"/>
        </c:manualLayout>
      </c:layout>
      <c:lineChart>
        <c:grouping val="standard"/>
        <c:varyColors val="0"/>
        <c:ser>
          <c:idx val="0"/>
          <c:order val="0"/>
          <c:tx>
            <c:strRef>
              <c:f>'12 sick'!$C$3</c:f>
              <c:strCache>
                <c:ptCount val="1"/>
                <c:pt idx="0">
                  <c:v>Township</c:v>
                </c:pt>
              </c:strCache>
            </c:strRef>
          </c:tx>
          <c:marker>
            <c:symbol val="none"/>
          </c:marker>
          <c:val>
            <c:numRef>
              <c:f>'12 sick'!$C$4:$C$33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58</c:v>
                </c:pt>
                <c:pt idx="20">
                  <c:v>58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58</c:v>
                </c:pt>
                <c:pt idx="28">
                  <c:v>58</c:v>
                </c:pt>
                <c:pt idx="29">
                  <c:v>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'12 sick'!$D$3</c:f>
              <c:strCache>
                <c:ptCount val="1"/>
                <c:pt idx="0">
                  <c:v>Boro</c:v>
                </c:pt>
              </c:strCache>
            </c:strRef>
          </c:tx>
          <c:marker>
            <c:symbol val="none"/>
          </c:marker>
          <c:val>
            <c:numRef>
              <c:f>'12 sick'!$D$4:$D$33</c:f>
              <c:numCache>
                <c:formatCode>General</c:formatCode>
                <c:ptCount val="3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49</c:v>
                </c:pt>
                <c:pt idx="11">
                  <c:v>49</c:v>
                </c:pt>
                <c:pt idx="12">
                  <c:v>49</c:v>
                </c:pt>
                <c:pt idx="13">
                  <c:v>49</c:v>
                </c:pt>
                <c:pt idx="14">
                  <c:v>49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56</c:v>
                </c:pt>
                <c:pt idx="21">
                  <c:v>56</c:v>
                </c:pt>
                <c:pt idx="22">
                  <c:v>56</c:v>
                </c:pt>
                <c:pt idx="23">
                  <c:v>56</c:v>
                </c:pt>
                <c:pt idx="24">
                  <c:v>56</c:v>
                </c:pt>
                <c:pt idx="25">
                  <c:v>56</c:v>
                </c:pt>
                <c:pt idx="26">
                  <c:v>56</c:v>
                </c:pt>
                <c:pt idx="27">
                  <c:v>56</c:v>
                </c:pt>
                <c:pt idx="28">
                  <c:v>56</c:v>
                </c:pt>
                <c:pt idx="29">
                  <c:v>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'12 sick'!$E$3</c:f>
              <c:strCache>
                <c:ptCount val="1"/>
                <c:pt idx="0">
                  <c:v>General Industry</c:v>
                </c:pt>
              </c:strCache>
            </c:strRef>
          </c:tx>
          <c:marker>
            <c:symbol val="none"/>
          </c:marker>
          <c:val>
            <c:numRef>
              <c:f>'12 sick'!$E$4:$E$33</c:f>
              <c:numCache>
                <c:formatCode>General</c:formatCode>
                <c:ptCount val="30"/>
                <c:pt idx="0">
                  <c:v>28</c:v>
                </c:pt>
                <c:pt idx="1">
                  <c:v>28</c:v>
                </c:pt>
                <c:pt idx="2">
                  <c:v>28</c:v>
                </c:pt>
                <c:pt idx="3">
                  <c:v>28</c:v>
                </c:pt>
                <c:pt idx="4">
                  <c:v>33</c:v>
                </c:pt>
                <c:pt idx="5">
                  <c:v>33</c:v>
                </c:pt>
                <c:pt idx="6">
                  <c:v>33</c:v>
                </c:pt>
                <c:pt idx="7">
                  <c:v>33</c:v>
                </c:pt>
                <c:pt idx="8">
                  <c:v>33</c:v>
                </c:pt>
                <c:pt idx="9">
                  <c:v>33</c:v>
                </c:pt>
                <c:pt idx="10">
                  <c:v>38</c:v>
                </c:pt>
                <c:pt idx="11">
                  <c:v>38</c:v>
                </c:pt>
                <c:pt idx="12">
                  <c:v>38</c:v>
                </c:pt>
                <c:pt idx="13">
                  <c:v>38</c:v>
                </c:pt>
                <c:pt idx="14">
                  <c:v>38</c:v>
                </c:pt>
                <c:pt idx="15">
                  <c:v>38</c:v>
                </c:pt>
                <c:pt idx="16">
                  <c:v>38</c:v>
                </c:pt>
                <c:pt idx="17">
                  <c:v>38</c:v>
                </c:pt>
                <c:pt idx="18">
                  <c:v>38</c:v>
                </c:pt>
                <c:pt idx="19">
                  <c:v>43</c:v>
                </c:pt>
                <c:pt idx="20">
                  <c:v>43</c:v>
                </c:pt>
                <c:pt idx="21">
                  <c:v>43</c:v>
                </c:pt>
                <c:pt idx="22">
                  <c:v>43</c:v>
                </c:pt>
                <c:pt idx="23">
                  <c:v>43</c:v>
                </c:pt>
                <c:pt idx="24">
                  <c:v>43</c:v>
                </c:pt>
                <c:pt idx="25">
                  <c:v>43</c:v>
                </c:pt>
                <c:pt idx="26">
                  <c:v>43</c:v>
                </c:pt>
                <c:pt idx="27">
                  <c:v>43</c:v>
                </c:pt>
                <c:pt idx="28">
                  <c:v>43</c:v>
                </c:pt>
                <c:pt idx="29">
                  <c:v>43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'12 sick'!$F$3</c:f>
              <c:strCache>
                <c:ptCount val="1"/>
                <c:pt idx="0">
                  <c:v>General Industry PTO</c:v>
                </c:pt>
              </c:strCache>
            </c:strRef>
          </c:tx>
          <c:marker>
            <c:symbol val="none"/>
          </c:marker>
          <c:val>
            <c:numRef>
              <c:f>'12 sick'!$F$4:$F$33</c:f>
              <c:numCache>
                <c:formatCode>General</c:formatCode>
                <c:ptCount val="30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34</c:v>
                </c:pt>
                <c:pt idx="5">
                  <c:v>34</c:v>
                </c:pt>
                <c:pt idx="6">
                  <c:v>34</c:v>
                </c:pt>
                <c:pt idx="7">
                  <c:v>34</c:v>
                </c:pt>
                <c:pt idx="8">
                  <c:v>34</c:v>
                </c:pt>
                <c:pt idx="9">
                  <c:v>37</c:v>
                </c:pt>
                <c:pt idx="10">
                  <c:v>37</c:v>
                </c:pt>
                <c:pt idx="11">
                  <c:v>37</c:v>
                </c:pt>
                <c:pt idx="12">
                  <c:v>37</c:v>
                </c:pt>
                <c:pt idx="13">
                  <c:v>37</c:v>
                </c:pt>
                <c:pt idx="14">
                  <c:v>38</c:v>
                </c:pt>
                <c:pt idx="15">
                  <c:v>38</c:v>
                </c:pt>
                <c:pt idx="16">
                  <c:v>38</c:v>
                </c:pt>
                <c:pt idx="17">
                  <c:v>38</c:v>
                </c:pt>
                <c:pt idx="18">
                  <c:v>38</c:v>
                </c:pt>
                <c:pt idx="19">
                  <c:v>39</c:v>
                </c:pt>
                <c:pt idx="20">
                  <c:v>39</c:v>
                </c:pt>
                <c:pt idx="21">
                  <c:v>39</c:v>
                </c:pt>
                <c:pt idx="22">
                  <c:v>39</c:v>
                </c:pt>
                <c:pt idx="23">
                  <c:v>39</c:v>
                </c:pt>
                <c:pt idx="24">
                  <c:v>40</c:v>
                </c:pt>
                <c:pt idx="25">
                  <c:v>40</c:v>
                </c:pt>
                <c:pt idx="26">
                  <c:v>40</c:v>
                </c:pt>
                <c:pt idx="27">
                  <c:v>40</c:v>
                </c:pt>
                <c:pt idx="28">
                  <c:v>40</c:v>
                </c:pt>
                <c:pt idx="29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38848"/>
        <c:axId val="80261504"/>
      </c:lineChart>
      <c:catAx>
        <c:axId val="80238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overlay val="0"/>
        </c:title>
        <c:majorTickMark val="out"/>
        <c:minorTickMark val="none"/>
        <c:tickLblPos val="nextTo"/>
        <c:crossAx val="80261504"/>
        <c:crosses val="autoZero"/>
        <c:auto val="1"/>
        <c:lblAlgn val="ctr"/>
        <c:lblOffset val="100"/>
        <c:noMultiLvlLbl val="0"/>
      </c:catAx>
      <c:valAx>
        <c:axId val="80261504"/>
        <c:scaling>
          <c:orientation val="minMax"/>
          <c:max val="60"/>
          <c:min val="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023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72769205736233"/>
          <c:y val="0.44070736319250481"/>
          <c:w val="0.24849063678360991"/>
          <c:h val="0.24181119295571923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Comparison of Boro,</a:t>
            </a:r>
            <a:r>
              <a:rPr lang="en-US" baseline="0"/>
              <a:t> Township, and Neighbors Time Off Paid</a:t>
            </a:r>
          </a:p>
          <a:p>
            <a:pPr>
              <a:defRPr/>
            </a:pPr>
            <a:r>
              <a:rPr lang="en-US" baseline="0"/>
              <a:t>Includes Vacation, Personnel Days, Sick Days and Holidays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789747520497989"/>
          <c:y val="0.12065249908277595"/>
          <c:w val="0.63614382273012604"/>
          <c:h val="0.65495554991109983"/>
        </c:manualLayout>
      </c:layout>
      <c:lineChart>
        <c:grouping val="standard"/>
        <c:varyColors val="0"/>
        <c:ser>
          <c:idx val="0"/>
          <c:order val="0"/>
          <c:tx>
            <c:strRef>
              <c:f>'other municipalities'!$B$3</c:f>
              <c:strCache>
                <c:ptCount val="1"/>
                <c:pt idx="0">
                  <c:v>Township</c:v>
                </c:pt>
              </c:strCache>
            </c:strRef>
          </c:tx>
          <c:marker>
            <c:symbol val="none"/>
          </c:marker>
          <c:val>
            <c:numRef>
              <c:f>'other municipalities'!$B$4:$B$33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58</c:v>
                </c:pt>
                <c:pt idx="20">
                  <c:v>58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58</c:v>
                </c:pt>
                <c:pt idx="28">
                  <c:v>58</c:v>
                </c:pt>
                <c:pt idx="29">
                  <c:v>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'other municipalities'!$C$3</c:f>
              <c:strCache>
                <c:ptCount val="1"/>
                <c:pt idx="0">
                  <c:v>Boro</c:v>
                </c:pt>
              </c:strCache>
            </c:strRef>
          </c:tx>
          <c:marker>
            <c:symbol val="none"/>
          </c:marker>
          <c:val>
            <c:numRef>
              <c:f>'other municipalities'!$C$4:$C$33</c:f>
              <c:numCache>
                <c:formatCode>General</c:formatCode>
                <c:ptCount val="3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49</c:v>
                </c:pt>
                <c:pt idx="11">
                  <c:v>49</c:v>
                </c:pt>
                <c:pt idx="12">
                  <c:v>49</c:v>
                </c:pt>
                <c:pt idx="13">
                  <c:v>49</c:v>
                </c:pt>
                <c:pt idx="14">
                  <c:v>49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56</c:v>
                </c:pt>
                <c:pt idx="21">
                  <c:v>56</c:v>
                </c:pt>
                <c:pt idx="22">
                  <c:v>56</c:v>
                </c:pt>
                <c:pt idx="23">
                  <c:v>56</c:v>
                </c:pt>
                <c:pt idx="24">
                  <c:v>56</c:v>
                </c:pt>
                <c:pt idx="25">
                  <c:v>56</c:v>
                </c:pt>
                <c:pt idx="26">
                  <c:v>56</c:v>
                </c:pt>
                <c:pt idx="27">
                  <c:v>56</c:v>
                </c:pt>
                <c:pt idx="28">
                  <c:v>56</c:v>
                </c:pt>
                <c:pt idx="29">
                  <c:v>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'other municipalities'!$D$3</c:f>
              <c:strCache>
                <c:ptCount val="1"/>
                <c:pt idx="0">
                  <c:v>Ewing</c:v>
                </c:pt>
              </c:strCache>
            </c:strRef>
          </c:tx>
          <c:marker>
            <c:symbol val="none"/>
          </c:marker>
          <c:val>
            <c:numRef>
              <c:f>'other municipalities'!$D$4:$D$33</c:f>
              <c:numCache>
                <c:formatCode>General</c:formatCode>
                <c:ptCount val="30"/>
                <c:pt idx="0">
                  <c:v>46</c:v>
                </c:pt>
                <c:pt idx="1">
                  <c:v>46</c:v>
                </c:pt>
                <c:pt idx="2">
                  <c:v>46</c:v>
                </c:pt>
                <c:pt idx="3">
                  <c:v>46</c:v>
                </c:pt>
                <c:pt idx="4">
                  <c:v>46</c:v>
                </c:pt>
                <c:pt idx="5">
                  <c:v>49</c:v>
                </c:pt>
                <c:pt idx="6">
                  <c:v>49</c:v>
                </c:pt>
                <c:pt idx="7">
                  <c:v>49</c:v>
                </c:pt>
                <c:pt idx="8">
                  <c:v>49</c:v>
                </c:pt>
                <c:pt idx="9">
                  <c:v>49</c:v>
                </c:pt>
                <c:pt idx="10">
                  <c:v>49</c:v>
                </c:pt>
                <c:pt idx="11">
                  <c:v>54</c:v>
                </c:pt>
                <c:pt idx="12">
                  <c:v>54</c:v>
                </c:pt>
                <c:pt idx="13">
                  <c:v>54</c:v>
                </c:pt>
                <c:pt idx="14">
                  <c:v>54</c:v>
                </c:pt>
                <c:pt idx="15">
                  <c:v>54</c:v>
                </c:pt>
                <c:pt idx="16">
                  <c:v>54</c:v>
                </c:pt>
                <c:pt idx="17">
                  <c:v>55</c:v>
                </c:pt>
                <c:pt idx="18">
                  <c:v>56</c:v>
                </c:pt>
                <c:pt idx="19">
                  <c:v>57</c:v>
                </c:pt>
                <c:pt idx="20">
                  <c:v>57</c:v>
                </c:pt>
                <c:pt idx="21">
                  <c:v>57</c:v>
                </c:pt>
                <c:pt idx="22">
                  <c:v>57</c:v>
                </c:pt>
                <c:pt idx="23">
                  <c:v>57</c:v>
                </c:pt>
                <c:pt idx="24">
                  <c:v>57</c:v>
                </c:pt>
                <c:pt idx="25">
                  <c:v>57</c:v>
                </c:pt>
                <c:pt idx="26">
                  <c:v>57</c:v>
                </c:pt>
                <c:pt idx="27">
                  <c:v>57</c:v>
                </c:pt>
                <c:pt idx="28">
                  <c:v>57</c:v>
                </c:pt>
                <c:pt idx="29">
                  <c:v>57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'other municipalities'!$E$3</c:f>
              <c:strCache>
                <c:ptCount val="1"/>
                <c:pt idx="0">
                  <c:v>Hopewell</c:v>
                </c:pt>
              </c:strCache>
            </c:strRef>
          </c:tx>
          <c:marker>
            <c:symbol val="none"/>
          </c:marker>
          <c:val>
            <c:numRef>
              <c:f>'other municipalities'!$E$4:$E$33</c:f>
              <c:numCache>
                <c:formatCode>General</c:formatCode>
                <c:ptCount val="30"/>
                <c:pt idx="0">
                  <c:v>39</c:v>
                </c:pt>
                <c:pt idx="1">
                  <c:v>39</c:v>
                </c:pt>
                <c:pt idx="2">
                  <c:v>39</c:v>
                </c:pt>
                <c:pt idx="3">
                  <c:v>39</c:v>
                </c:pt>
                <c:pt idx="4">
                  <c:v>39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46</c:v>
                </c:pt>
                <c:pt idx="11">
                  <c:v>46</c:v>
                </c:pt>
                <c:pt idx="12">
                  <c:v>46</c:v>
                </c:pt>
                <c:pt idx="13">
                  <c:v>46</c:v>
                </c:pt>
                <c:pt idx="14">
                  <c:v>46</c:v>
                </c:pt>
                <c:pt idx="15">
                  <c:v>49</c:v>
                </c:pt>
                <c:pt idx="16">
                  <c:v>50</c:v>
                </c:pt>
                <c:pt idx="17">
                  <c:v>51</c:v>
                </c:pt>
                <c:pt idx="18">
                  <c:v>52</c:v>
                </c:pt>
                <c:pt idx="19">
                  <c:v>53</c:v>
                </c:pt>
                <c:pt idx="20">
                  <c:v>54</c:v>
                </c:pt>
                <c:pt idx="21">
                  <c:v>54</c:v>
                </c:pt>
                <c:pt idx="22">
                  <c:v>54</c:v>
                </c:pt>
                <c:pt idx="23">
                  <c:v>54</c:v>
                </c:pt>
                <c:pt idx="24">
                  <c:v>54</c:v>
                </c:pt>
                <c:pt idx="25">
                  <c:v>54</c:v>
                </c:pt>
                <c:pt idx="26">
                  <c:v>54</c:v>
                </c:pt>
                <c:pt idx="27">
                  <c:v>54</c:v>
                </c:pt>
                <c:pt idx="28">
                  <c:v>54</c:v>
                </c:pt>
                <c:pt idx="29">
                  <c:v>54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'other municipalities'!$F$3</c:f>
              <c:strCache>
                <c:ptCount val="1"/>
                <c:pt idx="0">
                  <c:v>Montgomery</c:v>
                </c:pt>
              </c:strCache>
            </c:strRef>
          </c:tx>
          <c:marker>
            <c:symbol val="none"/>
          </c:marker>
          <c:val>
            <c:numRef>
              <c:f>'other municipalities'!$F$4:$F$33</c:f>
              <c:numCache>
                <c:formatCode>General</c:formatCode>
                <c:ptCount val="30"/>
                <c:pt idx="0">
                  <c:v>37</c:v>
                </c:pt>
                <c:pt idx="1">
                  <c:v>37</c:v>
                </c:pt>
                <c:pt idx="2">
                  <c:v>37</c:v>
                </c:pt>
                <c:pt idx="3">
                  <c:v>37</c:v>
                </c:pt>
                <c:pt idx="4">
                  <c:v>37</c:v>
                </c:pt>
                <c:pt idx="5">
                  <c:v>42</c:v>
                </c:pt>
                <c:pt idx="6">
                  <c:v>42</c:v>
                </c:pt>
                <c:pt idx="7">
                  <c:v>42</c:v>
                </c:pt>
                <c:pt idx="8">
                  <c:v>42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44</c:v>
                </c:pt>
                <c:pt idx="13">
                  <c:v>44</c:v>
                </c:pt>
                <c:pt idx="14">
                  <c:v>44</c:v>
                </c:pt>
                <c:pt idx="15">
                  <c:v>48</c:v>
                </c:pt>
                <c:pt idx="16">
                  <c:v>48</c:v>
                </c:pt>
                <c:pt idx="17">
                  <c:v>48</c:v>
                </c:pt>
                <c:pt idx="18">
                  <c:v>48</c:v>
                </c:pt>
                <c:pt idx="19">
                  <c:v>48</c:v>
                </c:pt>
                <c:pt idx="20">
                  <c:v>48</c:v>
                </c:pt>
                <c:pt idx="21">
                  <c:v>48</c:v>
                </c:pt>
                <c:pt idx="22">
                  <c:v>48</c:v>
                </c:pt>
                <c:pt idx="23">
                  <c:v>48</c:v>
                </c:pt>
                <c:pt idx="24">
                  <c:v>48</c:v>
                </c:pt>
                <c:pt idx="25">
                  <c:v>48</c:v>
                </c:pt>
                <c:pt idx="26">
                  <c:v>48</c:v>
                </c:pt>
                <c:pt idx="27">
                  <c:v>48</c:v>
                </c:pt>
                <c:pt idx="28">
                  <c:v>48</c:v>
                </c:pt>
                <c:pt idx="29">
                  <c:v>48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'other municipalities'!$G$3</c:f>
              <c:strCache>
                <c:ptCount val="1"/>
                <c:pt idx="0">
                  <c:v>Plainsboro</c:v>
                </c:pt>
              </c:strCache>
            </c:strRef>
          </c:tx>
          <c:marker>
            <c:symbol val="none"/>
          </c:marker>
          <c:val>
            <c:numRef>
              <c:f>'other municipalities'!$G$4:$G$33</c:f>
              <c:numCache>
                <c:formatCode>General</c:formatCode>
                <c:ptCount val="3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45</c:v>
                </c:pt>
                <c:pt idx="12">
                  <c:v>45</c:v>
                </c:pt>
                <c:pt idx="13">
                  <c:v>45</c:v>
                </c:pt>
                <c:pt idx="14">
                  <c:v>45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50</c:v>
                </c:pt>
                <c:pt idx="28">
                  <c:v>50</c:v>
                </c:pt>
                <c:pt idx="29">
                  <c:v>50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'other municipalities'!$H$3</c:f>
              <c:strCache>
                <c:ptCount val="1"/>
                <c:pt idx="0">
                  <c:v>S. Brunswick</c:v>
                </c:pt>
              </c:strCache>
            </c:strRef>
          </c:tx>
          <c:marker>
            <c:symbol val="none"/>
          </c:marker>
          <c:val>
            <c:numRef>
              <c:f>'other municipalities'!$H$4:$H$33</c:f>
              <c:numCache>
                <c:formatCode>General</c:formatCode>
                <c:ptCount val="30"/>
                <c:pt idx="0">
                  <c:v>42</c:v>
                </c:pt>
                <c:pt idx="1">
                  <c:v>43</c:v>
                </c:pt>
                <c:pt idx="2">
                  <c:v>44</c:v>
                </c:pt>
                <c:pt idx="3">
                  <c:v>44</c:v>
                </c:pt>
                <c:pt idx="4">
                  <c:v>49</c:v>
                </c:pt>
                <c:pt idx="5">
                  <c:v>49</c:v>
                </c:pt>
                <c:pt idx="6">
                  <c:v>49</c:v>
                </c:pt>
                <c:pt idx="7">
                  <c:v>49</c:v>
                </c:pt>
                <c:pt idx="8">
                  <c:v>49</c:v>
                </c:pt>
                <c:pt idx="9">
                  <c:v>51</c:v>
                </c:pt>
                <c:pt idx="10">
                  <c:v>51</c:v>
                </c:pt>
                <c:pt idx="11">
                  <c:v>51</c:v>
                </c:pt>
                <c:pt idx="12">
                  <c:v>51</c:v>
                </c:pt>
                <c:pt idx="13">
                  <c:v>51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55</c:v>
                </c:pt>
                <c:pt idx="20">
                  <c:v>55</c:v>
                </c:pt>
                <c:pt idx="21">
                  <c:v>55</c:v>
                </c:pt>
                <c:pt idx="22">
                  <c:v>55</c:v>
                </c:pt>
                <c:pt idx="23">
                  <c:v>55</c:v>
                </c:pt>
                <c:pt idx="24">
                  <c:v>57</c:v>
                </c:pt>
                <c:pt idx="25">
                  <c:v>57</c:v>
                </c:pt>
                <c:pt idx="26">
                  <c:v>57</c:v>
                </c:pt>
                <c:pt idx="27">
                  <c:v>57</c:v>
                </c:pt>
                <c:pt idx="28">
                  <c:v>57</c:v>
                </c:pt>
                <c:pt idx="29">
                  <c:v>57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'other municipalities'!$I$3</c:f>
              <c:strCache>
                <c:ptCount val="1"/>
                <c:pt idx="0">
                  <c:v>W. Windsor</c:v>
                </c:pt>
              </c:strCache>
            </c:strRef>
          </c:tx>
          <c:marker>
            <c:symbol val="none"/>
          </c:marker>
          <c:val>
            <c:numRef>
              <c:f>'other municipalities'!$I$4:$I$33</c:f>
              <c:numCache>
                <c:formatCode>General</c:formatCode>
                <c:ptCount val="30"/>
                <c:pt idx="0">
                  <c:v>35</c:v>
                </c:pt>
                <c:pt idx="1">
                  <c:v>42</c:v>
                </c:pt>
                <c:pt idx="2">
                  <c:v>42</c:v>
                </c:pt>
                <c:pt idx="3">
                  <c:v>42</c:v>
                </c:pt>
                <c:pt idx="4">
                  <c:v>42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47</c:v>
                </c:pt>
                <c:pt idx="9">
                  <c:v>47</c:v>
                </c:pt>
                <c:pt idx="10">
                  <c:v>47</c:v>
                </c:pt>
                <c:pt idx="11">
                  <c:v>47</c:v>
                </c:pt>
                <c:pt idx="12">
                  <c:v>47</c:v>
                </c:pt>
                <c:pt idx="13">
                  <c:v>47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51</c:v>
                </c:pt>
                <c:pt idx="22">
                  <c:v>52</c:v>
                </c:pt>
                <c:pt idx="23">
                  <c:v>53</c:v>
                </c:pt>
                <c:pt idx="24">
                  <c:v>54</c:v>
                </c:pt>
                <c:pt idx="25">
                  <c:v>54</c:v>
                </c:pt>
                <c:pt idx="26">
                  <c:v>54</c:v>
                </c:pt>
                <c:pt idx="27">
                  <c:v>54</c:v>
                </c:pt>
                <c:pt idx="28">
                  <c:v>54</c:v>
                </c:pt>
                <c:pt idx="29">
                  <c:v>54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'other municipalities'!$J$3</c:f>
              <c:strCache>
                <c:ptCount val="1"/>
                <c:pt idx="0">
                  <c:v>Average</c:v>
                </c:pt>
              </c:strCache>
            </c:strRef>
          </c:tx>
          <c:spPr>
            <a:ln w="63500">
              <a:solidFill>
                <a:prstClr val="black"/>
              </a:solidFill>
            </a:ln>
          </c:spPr>
          <c:marker>
            <c:symbol val="none"/>
          </c:marker>
          <c:val>
            <c:numRef>
              <c:f>'other municipalities'!$J$4:$J$33</c:f>
              <c:numCache>
                <c:formatCode>General</c:formatCode>
                <c:ptCount val="30"/>
                <c:pt idx="0">
                  <c:v>40.25</c:v>
                </c:pt>
                <c:pt idx="1">
                  <c:v>41.25</c:v>
                </c:pt>
                <c:pt idx="2">
                  <c:v>41.375</c:v>
                </c:pt>
                <c:pt idx="3">
                  <c:v>41.375</c:v>
                </c:pt>
                <c:pt idx="4">
                  <c:v>42</c:v>
                </c:pt>
                <c:pt idx="5">
                  <c:v>44.875</c:v>
                </c:pt>
                <c:pt idx="6">
                  <c:v>44.875</c:v>
                </c:pt>
                <c:pt idx="7">
                  <c:v>45.5</c:v>
                </c:pt>
                <c:pt idx="8">
                  <c:v>45.75</c:v>
                </c:pt>
                <c:pt idx="9">
                  <c:v>46</c:v>
                </c:pt>
                <c:pt idx="10">
                  <c:v>47.375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49.25</c:v>
                </c:pt>
                <c:pt idx="15">
                  <c:v>50.75</c:v>
                </c:pt>
                <c:pt idx="16">
                  <c:v>50.875</c:v>
                </c:pt>
                <c:pt idx="17">
                  <c:v>51.125000000000078</c:v>
                </c:pt>
                <c:pt idx="18">
                  <c:v>51.375</c:v>
                </c:pt>
                <c:pt idx="19">
                  <c:v>52.5</c:v>
                </c:pt>
                <c:pt idx="20">
                  <c:v>53.5</c:v>
                </c:pt>
                <c:pt idx="21">
                  <c:v>53.625000000000078</c:v>
                </c:pt>
                <c:pt idx="22">
                  <c:v>53.75</c:v>
                </c:pt>
                <c:pt idx="23">
                  <c:v>53.875</c:v>
                </c:pt>
                <c:pt idx="24">
                  <c:v>54.25</c:v>
                </c:pt>
                <c:pt idx="25">
                  <c:v>54.25</c:v>
                </c:pt>
                <c:pt idx="26">
                  <c:v>54.25</c:v>
                </c:pt>
                <c:pt idx="27">
                  <c:v>54.25</c:v>
                </c:pt>
                <c:pt idx="28">
                  <c:v>54.25</c:v>
                </c:pt>
                <c:pt idx="29">
                  <c:v>54.25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192256"/>
        <c:axId val="80194176"/>
      </c:lineChart>
      <c:catAx>
        <c:axId val="80192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overlay val="0"/>
        </c:title>
        <c:majorTickMark val="out"/>
        <c:minorTickMark val="none"/>
        <c:tickLblPos val="nextTo"/>
        <c:crossAx val="80194176"/>
        <c:crosses val="autoZero"/>
        <c:auto val="1"/>
        <c:lblAlgn val="ctr"/>
        <c:lblOffset val="100"/>
        <c:noMultiLvlLbl val="0"/>
      </c:catAx>
      <c:valAx>
        <c:axId val="80194176"/>
        <c:scaling>
          <c:orientation val="minMax"/>
          <c:max val="60"/>
          <c:min val="3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019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64576968862692"/>
          <c:y val="0.27282424797895638"/>
          <c:w val="0.12150825409118973"/>
          <c:h val="0.3959761296671984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Comparison of Boro,</a:t>
            </a:r>
            <a:r>
              <a:rPr lang="en-US" baseline="0"/>
              <a:t> Township, and PTO Proposal Time Off Paid</a:t>
            </a:r>
          </a:p>
          <a:p>
            <a:pPr>
              <a:defRPr/>
            </a:pPr>
            <a:r>
              <a:rPr lang="en-US" baseline="0"/>
              <a:t>Includes Vacation, Personnel Days, Sick Days and Holidays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789747520497989"/>
          <c:y val="0.12065249908277595"/>
          <c:w val="0.63614382273012615"/>
          <c:h val="0.65495554991109983"/>
        </c:manualLayout>
      </c:layout>
      <c:lineChart>
        <c:grouping val="standard"/>
        <c:varyColors val="0"/>
        <c:ser>
          <c:idx val="0"/>
          <c:order val="0"/>
          <c:tx>
            <c:strRef>
              <c:f>'Formula to get to PTO'!$F$3</c:f>
              <c:strCache>
                <c:ptCount val="1"/>
                <c:pt idx="0">
                  <c:v>Township</c:v>
                </c:pt>
              </c:strCache>
            </c:strRef>
          </c:tx>
          <c:marker>
            <c:symbol val="none"/>
          </c:marker>
          <c:val>
            <c:numRef>
              <c:f>'Formula to get to PTO'!$F$4:$F$33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58</c:v>
                </c:pt>
                <c:pt idx="20">
                  <c:v>58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58</c:v>
                </c:pt>
                <c:pt idx="28">
                  <c:v>58</c:v>
                </c:pt>
                <c:pt idx="29">
                  <c:v>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'Formula to get to PTO'!$G$3</c:f>
              <c:strCache>
                <c:ptCount val="1"/>
                <c:pt idx="0">
                  <c:v>Boro</c:v>
                </c:pt>
              </c:strCache>
            </c:strRef>
          </c:tx>
          <c:marker>
            <c:symbol val="none"/>
          </c:marker>
          <c:val>
            <c:numRef>
              <c:f>'Formula to get to PTO'!$G$4:$G$33</c:f>
              <c:numCache>
                <c:formatCode>General</c:formatCode>
                <c:ptCount val="3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49</c:v>
                </c:pt>
                <c:pt idx="11">
                  <c:v>49</c:v>
                </c:pt>
                <c:pt idx="12">
                  <c:v>49</c:v>
                </c:pt>
                <c:pt idx="13">
                  <c:v>49</c:v>
                </c:pt>
                <c:pt idx="14">
                  <c:v>49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56</c:v>
                </c:pt>
                <c:pt idx="21">
                  <c:v>56</c:v>
                </c:pt>
                <c:pt idx="22">
                  <c:v>56</c:v>
                </c:pt>
                <c:pt idx="23">
                  <c:v>56</c:v>
                </c:pt>
                <c:pt idx="24">
                  <c:v>56</c:v>
                </c:pt>
                <c:pt idx="25">
                  <c:v>56</c:v>
                </c:pt>
                <c:pt idx="26">
                  <c:v>56</c:v>
                </c:pt>
                <c:pt idx="27">
                  <c:v>56</c:v>
                </c:pt>
                <c:pt idx="28">
                  <c:v>56</c:v>
                </c:pt>
                <c:pt idx="29">
                  <c:v>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'Formula to get to PTO'!$H$3</c:f>
              <c:strCache>
                <c:ptCount val="1"/>
                <c:pt idx="0">
                  <c:v>Neighbor Average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'Formula to get to PTO'!$H$4:$H$33</c:f>
              <c:numCache>
                <c:formatCode>General</c:formatCode>
                <c:ptCount val="30"/>
                <c:pt idx="0">
                  <c:v>39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41</c:v>
                </c:pt>
                <c:pt idx="5">
                  <c:v>44</c:v>
                </c:pt>
                <c:pt idx="6">
                  <c:v>44</c:v>
                </c:pt>
                <c:pt idx="7">
                  <c:v>44</c:v>
                </c:pt>
                <c:pt idx="8">
                  <c:v>45</c:v>
                </c:pt>
                <c:pt idx="9">
                  <c:v>45</c:v>
                </c:pt>
                <c:pt idx="10">
                  <c:v>47</c:v>
                </c:pt>
                <c:pt idx="11">
                  <c:v>47</c:v>
                </c:pt>
                <c:pt idx="12">
                  <c:v>47</c:v>
                </c:pt>
                <c:pt idx="13">
                  <c:v>47</c:v>
                </c:pt>
                <c:pt idx="14">
                  <c:v>48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51</c:v>
                </c:pt>
                <c:pt idx="20">
                  <c:v>53</c:v>
                </c:pt>
                <c:pt idx="21">
                  <c:v>53</c:v>
                </c:pt>
                <c:pt idx="22">
                  <c:v>53</c:v>
                </c:pt>
                <c:pt idx="23">
                  <c:v>53</c:v>
                </c:pt>
                <c:pt idx="24">
                  <c:v>54</c:v>
                </c:pt>
                <c:pt idx="25">
                  <c:v>54</c:v>
                </c:pt>
                <c:pt idx="26">
                  <c:v>54</c:v>
                </c:pt>
                <c:pt idx="27">
                  <c:v>54</c:v>
                </c:pt>
                <c:pt idx="28">
                  <c:v>54</c:v>
                </c:pt>
                <c:pt idx="29">
                  <c:v>54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'Formula to get to PTO'!$I$3</c:f>
              <c:strCache>
                <c:ptCount val="1"/>
                <c:pt idx="0">
                  <c:v>New PTO</c:v>
                </c:pt>
              </c:strCache>
            </c:strRef>
          </c:tx>
          <c:marker>
            <c:symbol val="none"/>
          </c:marker>
          <c:val>
            <c:numRef>
              <c:f>'Formula to get to PTO'!$I$4:$I$33</c:f>
              <c:numCache>
                <c:formatCode>General</c:formatCode>
                <c:ptCount val="30"/>
                <c:pt idx="0">
                  <c:v>31</c:v>
                </c:pt>
                <c:pt idx="1">
                  <c:v>31</c:v>
                </c:pt>
                <c:pt idx="2">
                  <c:v>31</c:v>
                </c:pt>
                <c:pt idx="3">
                  <c:v>31</c:v>
                </c:pt>
                <c:pt idx="4">
                  <c:v>31</c:v>
                </c:pt>
                <c:pt idx="5">
                  <c:v>35</c:v>
                </c:pt>
                <c:pt idx="6">
                  <c:v>35</c:v>
                </c:pt>
                <c:pt idx="7">
                  <c:v>35</c:v>
                </c:pt>
                <c:pt idx="8">
                  <c:v>35</c:v>
                </c:pt>
                <c:pt idx="9">
                  <c:v>35</c:v>
                </c:pt>
                <c:pt idx="10">
                  <c:v>38</c:v>
                </c:pt>
                <c:pt idx="11">
                  <c:v>38</c:v>
                </c:pt>
                <c:pt idx="12">
                  <c:v>38</c:v>
                </c:pt>
                <c:pt idx="13">
                  <c:v>38</c:v>
                </c:pt>
                <c:pt idx="14">
                  <c:v>38</c:v>
                </c:pt>
                <c:pt idx="15">
                  <c:v>41</c:v>
                </c:pt>
                <c:pt idx="16">
                  <c:v>41</c:v>
                </c:pt>
                <c:pt idx="17">
                  <c:v>41</c:v>
                </c:pt>
                <c:pt idx="18">
                  <c:v>41</c:v>
                </c:pt>
                <c:pt idx="19">
                  <c:v>44</c:v>
                </c:pt>
                <c:pt idx="20">
                  <c:v>44</c:v>
                </c:pt>
                <c:pt idx="21">
                  <c:v>44</c:v>
                </c:pt>
                <c:pt idx="22">
                  <c:v>44</c:v>
                </c:pt>
                <c:pt idx="23">
                  <c:v>44</c:v>
                </c:pt>
                <c:pt idx="24">
                  <c:v>44</c:v>
                </c:pt>
                <c:pt idx="25">
                  <c:v>44</c:v>
                </c:pt>
                <c:pt idx="26">
                  <c:v>44</c:v>
                </c:pt>
                <c:pt idx="27">
                  <c:v>44</c:v>
                </c:pt>
                <c:pt idx="28">
                  <c:v>44</c:v>
                </c:pt>
                <c:pt idx="29">
                  <c:v>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621760"/>
        <c:axId val="81623680"/>
      </c:lineChart>
      <c:catAx>
        <c:axId val="81621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overlay val="0"/>
        </c:title>
        <c:majorTickMark val="out"/>
        <c:minorTickMark val="none"/>
        <c:tickLblPos val="nextTo"/>
        <c:crossAx val="81623680"/>
        <c:crosses val="autoZero"/>
        <c:auto val="1"/>
        <c:lblAlgn val="ctr"/>
        <c:lblOffset val="100"/>
        <c:noMultiLvlLbl val="0"/>
      </c:catAx>
      <c:valAx>
        <c:axId val="81623680"/>
        <c:scaling>
          <c:orientation val="minMax"/>
          <c:max val="60"/>
          <c:min val="3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162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64576968862704"/>
          <c:y val="0.27282424797895644"/>
          <c:w val="0.11283182881979251"/>
          <c:h val="0.275746062849193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0.63313</cdr:x>
      <cdr:y>0.88686</cdr:y>
    </cdr:from>
    <cdr:to>
      <cdr:x>0.97705</cdr:x>
      <cdr:y>0.97628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7952" y="4629151"/>
          <a:ext cx="2997398" cy="4667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General Industry</a:t>
          </a:r>
          <a:r>
            <a:rPr lang="en-US" sz="1100" baseline="0"/>
            <a:t> data taken  from Mercer study of  624 companies </a:t>
          </a:r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0.56718</cdr:x>
      <cdr:y>0.86861</cdr:y>
    </cdr:from>
    <cdr:to>
      <cdr:x>0.95527</cdr:x>
      <cdr:y>0.98168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24401" y="4517337"/>
          <a:ext cx="3232628" cy="5880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4F81BD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dirty="0"/>
            <a:t>Hypothetical</a:t>
          </a:r>
          <a:r>
            <a:rPr lang="en-US" sz="1400" baseline="0" dirty="0"/>
            <a:t> model using approximation of neighbor average minus 9 sick days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E0CB0-0F94-4F51-8351-F18C0F5C4555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CF6CC-36A9-4884-A224-E41B2C68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2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614F-CF10-411A-B43E-03568C7FACCF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41F2-0265-4B9F-90D3-19DC444FF03C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BF59-AE39-47DD-AC57-52F26408F67D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7D91-A27B-4DF6-ADCA-7418E5343643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7128-7347-4A06-BAD0-4E708DDB40B5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49F-36B9-456C-954B-AD1CA3EE91F9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20B1-4448-472F-8769-E4A82403380D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DDF9-2480-4E29-9739-D31C7CCE7A75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02D-9434-4E0E-AF5D-202E5B714449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5C4A-7DD1-481E-A920-1C20C25A06C9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BC3B-B1B8-4612-9835-3170229C5967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C26AE-2DBC-4DD1-A7E9-ACDF65DE683F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183C4-7903-49E6-BB47-BD5F20222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 of Benefit Provisions Princeton Township and Borough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Potential Alternatives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4889-E513-4FBD-A147-994C6B86412B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 Term Disability</a:t>
            </a:r>
            <a:br>
              <a:rPr lang="en-US" dirty="0" smtClean="0"/>
            </a:br>
            <a:r>
              <a:rPr lang="en-US" dirty="0" smtClean="0"/>
              <a:t>(Called long term sick in </a:t>
            </a:r>
            <a:r>
              <a:rPr lang="en-US" dirty="0" err="1" smtClean="0"/>
              <a:t>Boro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Township</a:t>
            </a:r>
          </a:p>
          <a:p>
            <a:pPr lvl="1"/>
            <a:r>
              <a:rPr lang="en-US" dirty="0" smtClean="0"/>
              <a:t>State Temporary Disability Insurance – Twp &amp; EE have monetary contribution</a:t>
            </a:r>
          </a:p>
          <a:p>
            <a:pPr lvl="1"/>
            <a:r>
              <a:rPr lang="en-US" dirty="0" smtClean="0"/>
              <a:t>State pays EE 2/3 of salary up to $572/week</a:t>
            </a:r>
          </a:p>
          <a:p>
            <a:pPr lvl="1"/>
            <a:r>
              <a:rPr lang="en-US" dirty="0" smtClean="0"/>
              <a:t>EE Sick time “bank” of up to 100 days to be used first</a:t>
            </a:r>
          </a:p>
          <a:p>
            <a:pPr lvl="1"/>
            <a:r>
              <a:rPr lang="en-US" dirty="0" smtClean="0"/>
              <a:t>Counts toward FMLA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Borough</a:t>
            </a:r>
          </a:p>
          <a:p>
            <a:pPr lvl="1"/>
            <a:r>
              <a:rPr lang="en-US" dirty="0" smtClean="0"/>
              <a:t>Long-Term Sick Plan – Borough funded </a:t>
            </a:r>
          </a:p>
          <a:p>
            <a:pPr lvl="1"/>
            <a:r>
              <a:rPr lang="en-US" dirty="0" smtClean="0"/>
              <a:t>Borough pays 100% of salary for 6 months after first 44 days (8+weeks). EE can cover with their own time – Sick or </a:t>
            </a:r>
            <a:r>
              <a:rPr lang="en-US" dirty="0" err="1" smtClean="0"/>
              <a:t>Vac</a:t>
            </a:r>
            <a:r>
              <a:rPr lang="en-US" dirty="0" smtClean="0"/>
              <a:t> – </a:t>
            </a:r>
            <a:r>
              <a:rPr lang="en-US" smtClean="0"/>
              <a:t>or go </a:t>
            </a:r>
            <a:r>
              <a:rPr lang="en-US" dirty="0" smtClean="0"/>
              <a:t>without pay until day 45. </a:t>
            </a:r>
          </a:p>
          <a:p>
            <a:pPr lvl="1"/>
            <a:r>
              <a:rPr lang="en-US" dirty="0" smtClean="0"/>
              <a:t>Counts toward FMLA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5BB0-6D79-4ACF-831D-0D6F0E832D88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Short Term Disability Alternatives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0772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Utilize Township Policy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Boro</a:t>
            </a:r>
            <a:r>
              <a:rPr lang="en-US" dirty="0" smtClean="0"/>
              <a:t> Policy</a:t>
            </a:r>
          </a:p>
          <a:p>
            <a:r>
              <a:rPr lang="en-US" dirty="0" smtClean="0"/>
              <a:t>Self Insure</a:t>
            </a:r>
          </a:p>
          <a:p>
            <a:pPr lvl="1"/>
            <a:r>
              <a:rPr lang="en-US" dirty="0" smtClean="0"/>
              <a:t>Cap at 3 or 6 months from date of disability.  Termination after 3 or 6 months.</a:t>
            </a:r>
          </a:p>
          <a:p>
            <a:pPr lvl="1"/>
            <a:r>
              <a:rPr lang="en-US" dirty="0" smtClean="0"/>
              <a:t>Pay set percent of salary for number of weeks equal to years of service, 2/3 for balance to 3 or 6 months (if have banked time, can utilize $ to make up difference in pay) </a:t>
            </a:r>
          </a:p>
          <a:p>
            <a:pPr lvl="1"/>
            <a:r>
              <a:rPr lang="en-US" dirty="0" smtClean="0"/>
              <a:t>Counts toward FMLA</a:t>
            </a:r>
          </a:p>
          <a:p>
            <a:pPr lvl="1"/>
            <a:r>
              <a:rPr lang="en-US" dirty="0" smtClean="0"/>
              <a:t>Consider voluntary Long-term disability insurance</a:t>
            </a:r>
          </a:p>
          <a:p>
            <a:r>
              <a:rPr lang="en-US" dirty="0" smtClean="0"/>
              <a:t>If PTO policy in place, PTO used for first 5 days and no accrual of PTO while on disability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13D8-C3C7-4739-AFC9-71E7B787B61D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Township</a:t>
            </a:r>
          </a:p>
          <a:p>
            <a:pPr lvl="1"/>
            <a:r>
              <a:rPr lang="en-US" dirty="0" smtClean="0"/>
              <a:t>First year – 1 day per month</a:t>
            </a:r>
          </a:p>
          <a:p>
            <a:pPr lvl="1"/>
            <a:r>
              <a:rPr lang="en-US" dirty="0" smtClean="0"/>
              <a:t>1 – 7 years – 15 days</a:t>
            </a:r>
          </a:p>
          <a:p>
            <a:pPr lvl="1"/>
            <a:r>
              <a:rPr lang="en-US" dirty="0" smtClean="0"/>
              <a:t>8 – 14 years – 20 days</a:t>
            </a:r>
          </a:p>
          <a:p>
            <a:pPr lvl="1"/>
            <a:r>
              <a:rPr lang="en-US" dirty="0" smtClean="0"/>
              <a:t>15 – 19 years – 25 days</a:t>
            </a:r>
          </a:p>
          <a:p>
            <a:pPr lvl="1"/>
            <a:r>
              <a:rPr lang="en-US" dirty="0" smtClean="0"/>
              <a:t>20+ years – 30 days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Borough</a:t>
            </a:r>
          </a:p>
          <a:p>
            <a:pPr lvl="1"/>
            <a:r>
              <a:rPr lang="en-US" dirty="0" smtClean="0"/>
              <a:t>First year – 1 day per month up to 10</a:t>
            </a:r>
          </a:p>
          <a:p>
            <a:pPr lvl="1"/>
            <a:r>
              <a:rPr lang="en-US" dirty="0" smtClean="0"/>
              <a:t>1 – 5 years – 12 days</a:t>
            </a:r>
          </a:p>
          <a:p>
            <a:pPr lvl="1"/>
            <a:r>
              <a:rPr lang="en-US" dirty="0"/>
              <a:t>6</a:t>
            </a:r>
            <a:r>
              <a:rPr lang="en-US" dirty="0" smtClean="0"/>
              <a:t> – 10 years – 15 days</a:t>
            </a:r>
          </a:p>
          <a:p>
            <a:pPr lvl="1"/>
            <a:r>
              <a:rPr lang="en-US" dirty="0" smtClean="0"/>
              <a:t>11 – 20 years – 21 days</a:t>
            </a:r>
          </a:p>
          <a:p>
            <a:pPr lvl="1"/>
            <a:r>
              <a:rPr lang="en-US" dirty="0" smtClean="0"/>
              <a:t>21+ years – 28 days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9707-1B0B-4C23-91EE-1E26ED3A01E1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Vacation Alternatives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Utilize Township policy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Boro</a:t>
            </a:r>
            <a:r>
              <a:rPr lang="en-US" dirty="0" smtClean="0"/>
              <a:t> policy</a:t>
            </a:r>
          </a:p>
          <a:p>
            <a:r>
              <a:rPr lang="en-US" dirty="0" smtClean="0"/>
              <a:t>Develop new policy in line with neighboring municipality norms or general industry norms</a:t>
            </a:r>
          </a:p>
          <a:p>
            <a:r>
              <a:rPr lang="en-US" dirty="0" smtClean="0"/>
              <a:t>Grandfather all current incumbents and move to new policy for new hires</a:t>
            </a:r>
          </a:p>
          <a:p>
            <a:r>
              <a:rPr lang="en-US" dirty="0" smtClean="0"/>
              <a:t>In first year, no vacation if hired after certain date (9/1 or 10/1)</a:t>
            </a:r>
          </a:p>
          <a:p>
            <a:r>
              <a:rPr lang="en-US" dirty="0" smtClean="0"/>
              <a:t>Consolidate into PTO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Vacation Carryover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Township</a:t>
            </a:r>
          </a:p>
          <a:p>
            <a:pPr lvl="1"/>
            <a:r>
              <a:rPr lang="en-US" dirty="0" smtClean="0"/>
              <a:t>Under extraordinary circumstances –</a:t>
            </a:r>
          </a:p>
          <a:p>
            <a:pPr lvl="1"/>
            <a:r>
              <a:rPr lang="en-US" dirty="0" smtClean="0"/>
              <a:t>Non-Ex can carry over 5 days</a:t>
            </a:r>
          </a:p>
          <a:p>
            <a:pPr lvl="1"/>
            <a:r>
              <a:rPr lang="en-US" dirty="0" smtClean="0"/>
              <a:t>Exempt can carry over 30 days</a:t>
            </a:r>
          </a:p>
          <a:p>
            <a:pPr lvl="1"/>
            <a:r>
              <a:rPr lang="en-US" dirty="0" smtClean="0"/>
              <a:t>Can only use 10 carry over days in a given year, except year of retirement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Borough</a:t>
            </a:r>
          </a:p>
          <a:p>
            <a:pPr lvl="1"/>
            <a:r>
              <a:rPr lang="en-US" dirty="0" smtClean="0"/>
              <a:t>May be carried over to next year, but must be taken in the following year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CA9F-EE43-40A5-9DC6-97041468ED83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Vacation Carryover Alternatives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Utilize Township policy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Boro</a:t>
            </a:r>
            <a:r>
              <a:rPr lang="en-US" dirty="0" smtClean="0"/>
              <a:t> policy</a:t>
            </a:r>
          </a:p>
          <a:p>
            <a:r>
              <a:rPr lang="en-US" dirty="0" smtClean="0"/>
              <a:t>Hybrid policy</a:t>
            </a:r>
          </a:p>
          <a:p>
            <a:r>
              <a:rPr lang="en-US" dirty="0" smtClean="0"/>
              <a:t>Eliminate</a:t>
            </a:r>
          </a:p>
          <a:p>
            <a:r>
              <a:rPr lang="en-US" dirty="0" smtClean="0"/>
              <a:t>Consolidate into PTO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693-2910-4AC6-9DBE-D30EF9AE5C9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Holidays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Township - 13</a:t>
            </a:r>
          </a:p>
          <a:p>
            <a:pPr lvl="1"/>
            <a:r>
              <a:rPr lang="en-US" dirty="0" smtClean="0"/>
              <a:t>New Year’s Day</a:t>
            </a:r>
          </a:p>
          <a:p>
            <a:pPr lvl="1"/>
            <a:r>
              <a:rPr lang="en-US" dirty="0" smtClean="0"/>
              <a:t>MLK Birthday</a:t>
            </a:r>
          </a:p>
          <a:p>
            <a:pPr lvl="1"/>
            <a:r>
              <a:rPr lang="en-US" dirty="0" smtClean="0"/>
              <a:t>Presidents’ Day</a:t>
            </a:r>
          </a:p>
          <a:p>
            <a:pPr lvl="1"/>
            <a:r>
              <a:rPr lang="en-US" dirty="0" smtClean="0"/>
              <a:t>Good Friday</a:t>
            </a:r>
          </a:p>
          <a:p>
            <a:pPr lvl="1"/>
            <a:r>
              <a:rPr lang="en-US" dirty="0" smtClean="0"/>
              <a:t>Memorial Day</a:t>
            </a:r>
          </a:p>
          <a:p>
            <a:pPr lvl="1"/>
            <a:r>
              <a:rPr lang="en-US" dirty="0" smtClean="0"/>
              <a:t>Independence Day</a:t>
            </a:r>
          </a:p>
          <a:p>
            <a:pPr lvl="1"/>
            <a:r>
              <a:rPr lang="en-US" dirty="0" smtClean="0"/>
              <a:t>Labor Day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Thanksgiving</a:t>
            </a:r>
          </a:p>
          <a:p>
            <a:pPr lvl="1"/>
            <a:r>
              <a:rPr lang="en-US" dirty="0" smtClean="0"/>
              <a:t>Day after Thanksgiving</a:t>
            </a:r>
          </a:p>
          <a:p>
            <a:pPr lvl="1"/>
            <a:r>
              <a:rPr lang="en-US" dirty="0" smtClean="0"/>
              <a:t>Christmas Eve</a:t>
            </a:r>
          </a:p>
          <a:p>
            <a:pPr lvl="1"/>
            <a:r>
              <a:rPr lang="en-US" dirty="0" smtClean="0"/>
              <a:t>Christmas Day</a:t>
            </a:r>
          </a:p>
          <a:p>
            <a:pPr lvl="1"/>
            <a:r>
              <a:rPr lang="en-US" dirty="0" smtClean="0"/>
              <a:t>New Year’s Eve</a:t>
            </a:r>
          </a:p>
          <a:p>
            <a:pPr lvl="1"/>
            <a:r>
              <a:rPr lang="en-US" dirty="0" smtClean="0"/>
              <a:t>Floater - Personal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Borough - 13</a:t>
            </a:r>
          </a:p>
          <a:p>
            <a:pPr lvl="1"/>
            <a:r>
              <a:rPr lang="en-US" dirty="0" smtClean="0"/>
              <a:t>New Year’s Day</a:t>
            </a:r>
          </a:p>
          <a:p>
            <a:pPr lvl="1"/>
            <a:r>
              <a:rPr lang="en-US" dirty="0" smtClean="0"/>
              <a:t>MLK Birthday</a:t>
            </a:r>
          </a:p>
          <a:p>
            <a:pPr lvl="1"/>
            <a:r>
              <a:rPr lang="en-US" dirty="0" smtClean="0"/>
              <a:t>Presidents’ Day</a:t>
            </a:r>
          </a:p>
          <a:p>
            <a:pPr lvl="1"/>
            <a:r>
              <a:rPr lang="en-US" dirty="0" smtClean="0"/>
              <a:t>Good Friday</a:t>
            </a:r>
          </a:p>
          <a:p>
            <a:pPr lvl="1"/>
            <a:r>
              <a:rPr lang="en-US" dirty="0" smtClean="0"/>
              <a:t>Memorial Day</a:t>
            </a:r>
          </a:p>
          <a:p>
            <a:pPr lvl="1"/>
            <a:r>
              <a:rPr lang="en-US" dirty="0" smtClean="0"/>
              <a:t>Independence Day</a:t>
            </a:r>
          </a:p>
          <a:p>
            <a:pPr lvl="1"/>
            <a:r>
              <a:rPr lang="en-US" dirty="0" smtClean="0"/>
              <a:t>Labor Day</a:t>
            </a:r>
          </a:p>
          <a:p>
            <a:pPr lvl="1"/>
            <a:r>
              <a:rPr lang="en-US" dirty="0" smtClean="0"/>
              <a:t>Veteran’s Day</a:t>
            </a:r>
          </a:p>
          <a:p>
            <a:pPr lvl="1"/>
            <a:r>
              <a:rPr lang="en-US" dirty="0" smtClean="0"/>
              <a:t>Thanksgiving</a:t>
            </a:r>
          </a:p>
          <a:p>
            <a:pPr lvl="1"/>
            <a:r>
              <a:rPr lang="en-US" dirty="0" smtClean="0"/>
              <a:t>Day after Thanksgiving</a:t>
            </a:r>
          </a:p>
          <a:p>
            <a:pPr lvl="1"/>
            <a:r>
              <a:rPr lang="en-US" dirty="0" smtClean="0"/>
              <a:t>Christmas Eve</a:t>
            </a:r>
          </a:p>
          <a:p>
            <a:pPr lvl="1"/>
            <a:r>
              <a:rPr lang="en-US" dirty="0" smtClean="0"/>
              <a:t>Christmas Day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Floater determined each year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11F-9B26-4A2E-A3F0-716038B139AB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Holidays - Alternatives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Utilize Township policy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Boro</a:t>
            </a:r>
            <a:r>
              <a:rPr lang="en-US" dirty="0" smtClean="0"/>
              <a:t> policy</a:t>
            </a:r>
          </a:p>
          <a:p>
            <a:r>
              <a:rPr lang="en-US" dirty="0" smtClean="0"/>
              <a:t>Reduce to 12, eliminating Veterans/New Years Eve, then decide </a:t>
            </a:r>
            <a:r>
              <a:rPr lang="en-US" dirty="0" err="1" smtClean="0"/>
              <a:t>Boro</a:t>
            </a:r>
            <a:r>
              <a:rPr lang="en-US" dirty="0" smtClean="0"/>
              <a:t> or Township treatment of floater</a:t>
            </a:r>
          </a:p>
          <a:p>
            <a:r>
              <a:rPr lang="en-US" dirty="0" smtClean="0"/>
              <a:t>Reduce to 11 and add day to PTO calculation</a:t>
            </a:r>
          </a:p>
          <a:p>
            <a:r>
              <a:rPr lang="en-US" dirty="0" smtClean="0"/>
              <a:t>Consider replacing Good Friday with other holiday/floater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4519-ABC8-456D-AFBB-2113EC1DCB84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Leave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Township</a:t>
            </a:r>
          </a:p>
          <a:p>
            <a:pPr lvl="1"/>
            <a:r>
              <a:rPr lang="en-US" dirty="0" smtClean="0"/>
              <a:t>Three days per year</a:t>
            </a:r>
          </a:p>
          <a:p>
            <a:pPr lvl="1"/>
            <a:r>
              <a:rPr lang="en-US" dirty="0" smtClean="0"/>
              <a:t>Can not be accumulated</a:t>
            </a:r>
          </a:p>
          <a:p>
            <a:pPr lvl="1"/>
            <a:r>
              <a:rPr lang="en-US" dirty="0" smtClean="0"/>
              <a:t>Paid out </a:t>
            </a:r>
            <a:r>
              <a:rPr lang="en-US" smtClean="0"/>
              <a:t>on separation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Borough</a:t>
            </a:r>
          </a:p>
          <a:p>
            <a:pPr lvl="1"/>
            <a:r>
              <a:rPr lang="en-US" dirty="0" smtClean="0"/>
              <a:t>Three days per year</a:t>
            </a:r>
          </a:p>
          <a:p>
            <a:pPr lvl="1"/>
            <a:r>
              <a:rPr lang="en-US" dirty="0" smtClean="0"/>
              <a:t>Can not be accumulated</a:t>
            </a:r>
          </a:p>
          <a:p>
            <a:pPr lvl="1"/>
            <a:r>
              <a:rPr lang="en-US" dirty="0" smtClean="0"/>
              <a:t>Not paid out on separation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856-3801-4A0F-AC85-233435E0F1E3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Leave Alternatives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Utilize Township policy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Boro</a:t>
            </a:r>
            <a:r>
              <a:rPr lang="en-US" dirty="0" smtClean="0"/>
              <a:t> policy</a:t>
            </a:r>
          </a:p>
          <a:p>
            <a:r>
              <a:rPr lang="en-US" dirty="0" smtClean="0"/>
              <a:t>Consolidate to PTO</a:t>
            </a:r>
          </a:p>
          <a:p>
            <a:r>
              <a:rPr lang="en-US" dirty="0" smtClean="0"/>
              <a:t>Eliminate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BCF-C779-4099-9F1A-9FF61FBDA02D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Overtime Provisions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Township</a:t>
            </a:r>
          </a:p>
          <a:p>
            <a:pPr lvl="1"/>
            <a:r>
              <a:rPr lang="en-US" dirty="0" smtClean="0"/>
              <a:t>Over 40 hours – 1.5X</a:t>
            </a:r>
          </a:p>
          <a:p>
            <a:pPr lvl="1"/>
            <a:r>
              <a:rPr lang="en-US" dirty="0" smtClean="0"/>
              <a:t>Between regular hours and 40 hours – 1.0X</a:t>
            </a:r>
          </a:p>
          <a:p>
            <a:pPr lvl="1"/>
            <a:r>
              <a:rPr lang="en-US" dirty="0" smtClean="0"/>
              <a:t>Based on time worked, absences do not count toward time worked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Borough</a:t>
            </a:r>
          </a:p>
          <a:p>
            <a:pPr lvl="1"/>
            <a:r>
              <a:rPr lang="en-US" dirty="0" smtClean="0"/>
              <a:t>Over 40 hours – 1.5X</a:t>
            </a:r>
          </a:p>
          <a:p>
            <a:pPr lvl="1"/>
            <a:r>
              <a:rPr lang="en-US" dirty="0" smtClean="0"/>
              <a:t>Between regular hours and 40 hours – 1.0X</a:t>
            </a:r>
          </a:p>
          <a:p>
            <a:pPr lvl="1"/>
            <a:r>
              <a:rPr lang="en-US" dirty="0" smtClean="0"/>
              <a:t>Certain exempt employees may be eligible for overtime</a:t>
            </a:r>
          </a:p>
          <a:p>
            <a:pPr lvl="1"/>
            <a:r>
              <a:rPr lang="en-US" dirty="0" smtClean="0"/>
              <a:t>Salaried employees working on a holiday receive 1.5X plus Holiday pay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C5EC-BE96-40EC-92D3-E5E539072DF9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Bereavement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Township</a:t>
            </a:r>
          </a:p>
          <a:p>
            <a:pPr lvl="1"/>
            <a:r>
              <a:rPr lang="en-US" dirty="0" smtClean="0"/>
              <a:t>5 days between day of death and day of funeral  </a:t>
            </a:r>
          </a:p>
          <a:p>
            <a:pPr lvl="2"/>
            <a:r>
              <a:rPr lang="en-US" dirty="0" smtClean="0"/>
              <a:t>Spouse</a:t>
            </a:r>
          </a:p>
          <a:p>
            <a:pPr lvl="2"/>
            <a:r>
              <a:rPr lang="en-US" dirty="0" smtClean="0"/>
              <a:t>Domestic/Civil Union Partner</a:t>
            </a:r>
          </a:p>
          <a:p>
            <a:pPr lvl="2"/>
            <a:r>
              <a:rPr lang="en-US" dirty="0" smtClean="0"/>
              <a:t>Parent and Parent in law</a:t>
            </a:r>
          </a:p>
          <a:p>
            <a:pPr lvl="2"/>
            <a:r>
              <a:rPr lang="en-US" dirty="0" smtClean="0"/>
              <a:t>Child and Child in law</a:t>
            </a:r>
          </a:p>
          <a:p>
            <a:pPr lvl="2"/>
            <a:r>
              <a:rPr lang="en-US" dirty="0" smtClean="0"/>
              <a:t>Sibling and Sibling in law</a:t>
            </a:r>
          </a:p>
          <a:p>
            <a:pPr lvl="2"/>
            <a:r>
              <a:rPr lang="en-US" dirty="0" smtClean="0"/>
              <a:t>Grandparent</a:t>
            </a:r>
          </a:p>
          <a:p>
            <a:pPr lvl="2"/>
            <a:r>
              <a:rPr lang="en-US" dirty="0" smtClean="0"/>
              <a:t>Grandchild</a:t>
            </a:r>
          </a:p>
          <a:p>
            <a:pPr lvl="1"/>
            <a:r>
              <a:rPr lang="en-US" dirty="0" smtClean="0"/>
              <a:t>Two day extension for travel may be granted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Borough</a:t>
            </a:r>
          </a:p>
          <a:p>
            <a:pPr lvl="1"/>
            <a:r>
              <a:rPr lang="en-US" dirty="0" smtClean="0"/>
              <a:t>5 days between day of death and day of funeral </a:t>
            </a:r>
          </a:p>
          <a:p>
            <a:pPr lvl="2"/>
            <a:r>
              <a:rPr lang="en-US" dirty="0" smtClean="0"/>
              <a:t>Spouse</a:t>
            </a:r>
          </a:p>
          <a:p>
            <a:pPr lvl="2"/>
            <a:r>
              <a:rPr lang="en-US" dirty="0" smtClean="0"/>
              <a:t>Parent and Parent in law</a:t>
            </a:r>
          </a:p>
          <a:p>
            <a:pPr lvl="2"/>
            <a:r>
              <a:rPr lang="en-US" dirty="0" smtClean="0"/>
              <a:t>Child and Child in law</a:t>
            </a:r>
          </a:p>
          <a:p>
            <a:pPr lvl="2"/>
            <a:r>
              <a:rPr lang="en-US" dirty="0" smtClean="0"/>
              <a:t>Sibling</a:t>
            </a:r>
          </a:p>
          <a:p>
            <a:pPr lvl="2"/>
            <a:r>
              <a:rPr lang="en-US" dirty="0" smtClean="0"/>
              <a:t>Grandparent</a:t>
            </a:r>
          </a:p>
          <a:p>
            <a:pPr lvl="2"/>
            <a:r>
              <a:rPr lang="en-US" dirty="0" smtClean="0"/>
              <a:t>Grandchild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days to attend funeral  </a:t>
            </a:r>
          </a:p>
          <a:p>
            <a:pPr lvl="2"/>
            <a:r>
              <a:rPr lang="en-US" dirty="0" smtClean="0"/>
              <a:t>Uncle, aunt, nephew, niece and in-laws</a:t>
            </a:r>
          </a:p>
          <a:p>
            <a:pPr lvl="2"/>
            <a:r>
              <a:rPr lang="en-US" dirty="0" smtClean="0"/>
              <a:t>Sibling in law</a:t>
            </a:r>
          </a:p>
          <a:p>
            <a:pPr lvl="2"/>
            <a:r>
              <a:rPr lang="en-US" dirty="0" smtClean="0"/>
              <a:t>First cousin</a:t>
            </a:r>
          </a:p>
          <a:p>
            <a:pPr lvl="1"/>
            <a:r>
              <a:rPr lang="en-US" dirty="0" smtClean="0"/>
              <a:t>One of allotted days can be used within three months to transact business related to bereavement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3F12-F67B-4E21-AF56-2E239A0C69C6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Bereavement Alternatives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Utilize Township Policy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Boro</a:t>
            </a:r>
            <a:r>
              <a:rPr lang="en-US" dirty="0" smtClean="0"/>
              <a:t> Policy</a:t>
            </a:r>
          </a:p>
          <a:p>
            <a:r>
              <a:rPr lang="en-US" dirty="0" smtClean="0"/>
              <a:t>Combine with 5 days for immediate family and 2 days for less immediate family TBD</a:t>
            </a:r>
          </a:p>
          <a:p>
            <a:pPr lvl="1"/>
            <a:r>
              <a:rPr lang="en-US" dirty="0" smtClean="0"/>
              <a:t>Decide yes or no on two day travel provision</a:t>
            </a:r>
          </a:p>
          <a:p>
            <a:pPr lvl="1"/>
            <a:r>
              <a:rPr lang="en-US" dirty="0" smtClean="0"/>
              <a:t>Decide yes or no on “one day used at another time” policy</a:t>
            </a:r>
          </a:p>
          <a:p>
            <a:r>
              <a:rPr lang="en-US" dirty="0" smtClean="0"/>
              <a:t>Eliminate and consider as PTO (with provision that can be borrowed from future PTO if none available)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496-B758-414A-9750-ECEC0004AD17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214312" y="819149"/>
          <a:ext cx="8715375" cy="521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583A-EE5D-49EB-9EA9-2E720AF963D7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14312" y="819149"/>
          <a:ext cx="8715375" cy="521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62E8-6C99-4D46-8517-02404A04CA01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Combined Time Off Alternative - PTO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Incorporate sick, personal, floating and vacation into one PTO bank</a:t>
            </a:r>
          </a:p>
          <a:p>
            <a:r>
              <a:rPr lang="en-US" dirty="0" smtClean="0"/>
              <a:t>Employees accrue set PTO hours per pay period, and then use when available</a:t>
            </a:r>
          </a:p>
          <a:p>
            <a:r>
              <a:rPr lang="en-US" dirty="0" smtClean="0"/>
              <a:t>Eliminates classification of time off and need for carryover provisions</a:t>
            </a:r>
          </a:p>
          <a:p>
            <a:r>
              <a:rPr lang="en-US" dirty="0" smtClean="0"/>
              <a:t>Exclude bereavement, jury duty, military</a:t>
            </a:r>
          </a:p>
          <a:p>
            <a:r>
              <a:rPr lang="en-US" dirty="0" smtClean="0"/>
              <a:t>Sliding scale with higher PTO accrual for longer tenured employees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62E8-6C99-4D46-8517-02404A04CA01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304800" y="762000"/>
          <a:ext cx="832961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Township</a:t>
            </a:r>
          </a:p>
          <a:p>
            <a:pPr lvl="1"/>
            <a:r>
              <a:rPr lang="en-US" dirty="0" smtClean="0"/>
              <a:t>25 years of continuous Township service, regardless of age</a:t>
            </a:r>
          </a:p>
          <a:p>
            <a:pPr lvl="1"/>
            <a:r>
              <a:rPr lang="en-US" dirty="0" smtClean="0"/>
              <a:t>Retiree Medical – see next slide</a:t>
            </a:r>
          </a:p>
          <a:p>
            <a:pPr lvl="1"/>
            <a:r>
              <a:rPr lang="en-US" dirty="0" smtClean="0"/>
              <a:t>Terminal Leave – 2 days per year of service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Borough</a:t>
            </a:r>
          </a:p>
          <a:p>
            <a:pPr lvl="1"/>
            <a:r>
              <a:rPr lang="en-US" dirty="0" smtClean="0"/>
              <a:t>25 years of pension service, regardless of age</a:t>
            </a:r>
          </a:p>
          <a:p>
            <a:pPr lvl="1"/>
            <a:r>
              <a:rPr lang="en-US" dirty="0" smtClean="0"/>
              <a:t>Retiree Medical – continued medical and Rx coverage as in effect at time of retirement</a:t>
            </a:r>
          </a:p>
          <a:p>
            <a:pPr lvl="2"/>
            <a:r>
              <a:rPr lang="en-US" dirty="0" smtClean="0"/>
              <a:t>Secondary to Medicare.  Retiree must be in A and B</a:t>
            </a:r>
          </a:p>
          <a:p>
            <a:pPr lvl="1"/>
            <a:r>
              <a:rPr lang="en-US" dirty="0" smtClean="0"/>
              <a:t>Terminal Leave – 25 days plus one additional for each year up to 30 day max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8A82-379B-4C55-852F-2349978F51F9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Retirement Alternatives</a:t>
            </a:r>
            <a:br>
              <a:rPr lang="en-US" dirty="0" smtClean="0"/>
            </a:br>
            <a:r>
              <a:rPr lang="en-US" dirty="0" smtClean="0"/>
              <a:t>(excluding Retiree Medical)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Decide on local or pensionable service</a:t>
            </a:r>
          </a:p>
          <a:p>
            <a:r>
              <a:rPr lang="en-US" dirty="0" smtClean="0"/>
              <a:t>Decide on Township or </a:t>
            </a:r>
            <a:r>
              <a:rPr lang="en-US" dirty="0" err="1" smtClean="0"/>
              <a:t>Boro</a:t>
            </a:r>
            <a:r>
              <a:rPr lang="en-US" dirty="0" smtClean="0"/>
              <a:t> Terminal Leave amount</a:t>
            </a:r>
          </a:p>
          <a:p>
            <a:pPr lvl="1"/>
            <a:r>
              <a:rPr lang="en-US" dirty="0" smtClean="0"/>
              <a:t>Could change amount</a:t>
            </a:r>
          </a:p>
          <a:p>
            <a:r>
              <a:rPr lang="en-US" dirty="0" smtClean="0"/>
              <a:t>Add age restriction of 55 and include provision of four months notice</a:t>
            </a:r>
          </a:p>
          <a:p>
            <a:r>
              <a:rPr lang="en-US" dirty="0" smtClean="0"/>
              <a:t>Eliminate altogether</a:t>
            </a:r>
          </a:p>
          <a:p>
            <a:r>
              <a:rPr lang="en-US" dirty="0" smtClean="0"/>
              <a:t>Eliminate altogether at a future date</a:t>
            </a:r>
          </a:p>
          <a:p>
            <a:r>
              <a:rPr lang="en-US" dirty="0" smtClean="0"/>
              <a:t>Eliminate for new hires, grandfather current employees to a new policy or to current policy depending on municipality</a:t>
            </a:r>
          </a:p>
          <a:p>
            <a:r>
              <a:rPr lang="en-US" dirty="0" smtClean="0"/>
              <a:t>Eliminate for all employees with less than XX years of service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AF17-3606-46AD-AA4B-FBAF5D406AC4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Township Retiree Medical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Reimbursement of insurance premiums based on coverage level at time of retirement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895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Coverage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level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Reimbursement (2011)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Single 65+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  5,500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Single Under 65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  8,200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Parent/Children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$13,950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Two Adults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$18,900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Family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$19,850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3BE5-6953-4E23-AB84-10B467030AA7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Retiree Medical Alternatives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Utilize Township policy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Boro</a:t>
            </a:r>
            <a:r>
              <a:rPr lang="en-US" dirty="0" smtClean="0"/>
              <a:t> policy</a:t>
            </a:r>
          </a:p>
          <a:p>
            <a:r>
              <a:rPr lang="en-US" dirty="0" smtClean="0"/>
              <a:t>Eliminate altogether</a:t>
            </a:r>
          </a:p>
          <a:p>
            <a:r>
              <a:rPr lang="en-US" dirty="0" smtClean="0"/>
              <a:t>Eliminate for new hires</a:t>
            </a:r>
          </a:p>
          <a:p>
            <a:r>
              <a:rPr lang="en-US" dirty="0" smtClean="0"/>
              <a:t>Utilize Township scheme and modify amounts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6ED-05D8-40E8-BF97-75BCDA81EEE2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Overtime Alternatives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Utilize Township Policy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Boro</a:t>
            </a:r>
            <a:r>
              <a:rPr lang="en-US" dirty="0" smtClean="0"/>
              <a:t> Policy</a:t>
            </a:r>
          </a:p>
          <a:p>
            <a:r>
              <a:rPr lang="en-US" dirty="0" smtClean="0"/>
              <a:t>Utilize Township Policy </a:t>
            </a:r>
            <a:r>
              <a:rPr lang="en-US" u="sng" dirty="0" smtClean="0"/>
              <a:t>and</a:t>
            </a:r>
            <a:r>
              <a:rPr lang="en-US" dirty="0" smtClean="0"/>
              <a:t> non-exempt Employees working on a Holiday receive Holiday pay plus straight time pay (or overtime if time worked meets overtime criteria)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570F-500A-4731-88FB-1A04470715C6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Township</a:t>
            </a:r>
          </a:p>
          <a:p>
            <a:pPr lvl="1"/>
            <a:r>
              <a:rPr lang="en-US" dirty="0" smtClean="0"/>
              <a:t>With approval of Department Heads</a:t>
            </a:r>
          </a:p>
          <a:p>
            <a:pPr lvl="1"/>
            <a:r>
              <a:rPr lang="en-US" dirty="0" smtClean="0"/>
              <a:t>For Department Heads, with approval of Administrator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Borough</a:t>
            </a:r>
          </a:p>
          <a:p>
            <a:pPr lvl="1"/>
            <a:r>
              <a:rPr lang="en-US" dirty="0" smtClean="0"/>
              <a:t>Defined list of eligible positions</a:t>
            </a:r>
          </a:p>
          <a:p>
            <a:pPr lvl="1"/>
            <a:r>
              <a:rPr lang="en-US" dirty="0" smtClean="0"/>
              <a:t>“occasional, non-accruing and not hour for hour”</a:t>
            </a:r>
          </a:p>
          <a:p>
            <a:pPr lvl="1"/>
            <a:r>
              <a:rPr lang="en-US" dirty="0" smtClean="0"/>
              <a:t>May be replaced with bonus pay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9BDA-D0E0-4CD3-BD73-C8C62126263B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Time Alternatives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Continue current practices, which are similar</a:t>
            </a:r>
          </a:p>
          <a:p>
            <a:pPr lvl="1"/>
            <a:r>
              <a:rPr lang="en-US" dirty="0" smtClean="0"/>
              <a:t>“occasional, non-accruing and not hour for hour”</a:t>
            </a:r>
          </a:p>
          <a:p>
            <a:r>
              <a:rPr lang="en-US" dirty="0" smtClean="0"/>
              <a:t>Eliminate Compensatory Time</a:t>
            </a:r>
          </a:p>
          <a:p>
            <a:pPr lvl="1"/>
            <a:r>
              <a:rPr lang="en-US" dirty="0" smtClean="0"/>
              <a:t>Management discretion to allow hour by hour time off for personal needs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5E4B-CE29-4A40-9392-DBC450BEE517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Township (Hired after 2003)</a:t>
            </a:r>
          </a:p>
          <a:p>
            <a:pPr lvl="1">
              <a:tabLst>
                <a:tab pos="2457450" algn="l"/>
              </a:tabLst>
            </a:pPr>
            <a:r>
              <a:rPr lang="en-US" dirty="0" smtClean="0"/>
              <a:t>After 5 years – 	1%</a:t>
            </a:r>
          </a:p>
          <a:p>
            <a:pPr lvl="1">
              <a:tabLst>
                <a:tab pos="2457450" algn="l"/>
              </a:tabLst>
            </a:pPr>
            <a:r>
              <a:rPr lang="en-US" dirty="0" smtClean="0"/>
              <a:t>After 10 years – 	2%</a:t>
            </a:r>
          </a:p>
          <a:p>
            <a:pPr lvl="1">
              <a:tabLst>
                <a:tab pos="2457450" algn="l"/>
              </a:tabLst>
            </a:pPr>
            <a:r>
              <a:rPr lang="en-US" dirty="0" smtClean="0"/>
              <a:t>After 15 years – 	3%</a:t>
            </a:r>
          </a:p>
          <a:p>
            <a:pPr lvl="1">
              <a:tabLst>
                <a:tab pos="2457450" algn="l"/>
              </a:tabLst>
            </a:pPr>
            <a:r>
              <a:rPr lang="en-US" dirty="0" smtClean="0"/>
              <a:t>After 20 years – 	4%</a:t>
            </a:r>
          </a:p>
          <a:p>
            <a:pPr lvl="1">
              <a:tabLst>
                <a:tab pos="2457450" algn="l"/>
              </a:tabLst>
            </a:pPr>
            <a:r>
              <a:rPr lang="en-US" dirty="0" smtClean="0"/>
              <a:t>After 25 years – 	5%</a:t>
            </a:r>
          </a:p>
          <a:p>
            <a:r>
              <a:rPr lang="en-US" dirty="0" smtClean="0"/>
              <a:t>Township (Hired before 2004 greater of above or below)</a:t>
            </a:r>
          </a:p>
          <a:p>
            <a:pPr lvl="1">
              <a:tabLst>
                <a:tab pos="2514600" algn="l"/>
              </a:tabLst>
            </a:pPr>
            <a:r>
              <a:rPr lang="en-US" dirty="0" smtClean="0"/>
              <a:t>After 5 years – 	$    725</a:t>
            </a:r>
          </a:p>
          <a:p>
            <a:pPr lvl="1">
              <a:tabLst>
                <a:tab pos="2514600" algn="l"/>
              </a:tabLst>
            </a:pPr>
            <a:r>
              <a:rPr lang="en-US" dirty="0" smtClean="0"/>
              <a:t>After 10 years – 	$1,375</a:t>
            </a:r>
          </a:p>
          <a:p>
            <a:pPr lvl="1">
              <a:tabLst>
                <a:tab pos="2514600" algn="l"/>
              </a:tabLst>
            </a:pPr>
            <a:r>
              <a:rPr lang="en-US" dirty="0" smtClean="0"/>
              <a:t>After 15 years – 	$1,675</a:t>
            </a:r>
          </a:p>
          <a:p>
            <a:pPr lvl="1">
              <a:tabLst>
                <a:tab pos="2514600" algn="l"/>
              </a:tabLst>
            </a:pPr>
            <a:r>
              <a:rPr lang="en-US" dirty="0" smtClean="0"/>
              <a:t>After 20 years – 	$2,175</a:t>
            </a:r>
          </a:p>
          <a:p>
            <a:pPr lvl="1">
              <a:tabLst>
                <a:tab pos="2514600" algn="l"/>
              </a:tabLst>
            </a:pPr>
            <a:r>
              <a:rPr lang="en-US" dirty="0" smtClean="0"/>
              <a:t>After 24 years – 	$2,325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Borough</a:t>
            </a:r>
          </a:p>
          <a:p>
            <a:pPr lvl="1"/>
            <a:r>
              <a:rPr lang="en-US" dirty="0" smtClean="0"/>
              <a:t>Discontinued for staff hired after 1/1/2000</a:t>
            </a:r>
          </a:p>
          <a:p>
            <a:endParaRPr lang="en-US" dirty="0" smtClean="0"/>
          </a:p>
          <a:p>
            <a:pPr lvl="1">
              <a:tabLst>
                <a:tab pos="2400300" algn="l"/>
              </a:tabLst>
            </a:pPr>
            <a:r>
              <a:rPr lang="en-US" dirty="0" smtClean="0"/>
              <a:t>10 – 14 years –  	$    900</a:t>
            </a:r>
          </a:p>
          <a:p>
            <a:pPr lvl="1">
              <a:tabLst>
                <a:tab pos="2400300" algn="l"/>
              </a:tabLst>
            </a:pPr>
            <a:r>
              <a:rPr lang="en-US" dirty="0" smtClean="0"/>
              <a:t>15 – 19 years –	$1,200</a:t>
            </a:r>
          </a:p>
          <a:p>
            <a:pPr lvl="1">
              <a:tabLst>
                <a:tab pos="2400300" algn="l"/>
              </a:tabLst>
            </a:pPr>
            <a:r>
              <a:rPr lang="en-US" dirty="0" smtClean="0"/>
              <a:t>20 – 25 years –	$1,700</a:t>
            </a:r>
          </a:p>
          <a:p>
            <a:pPr lvl="1">
              <a:tabLst>
                <a:tab pos="2400300" algn="l"/>
              </a:tabLst>
            </a:pPr>
            <a:r>
              <a:rPr lang="en-US" dirty="0" smtClean="0"/>
              <a:t>Over 25 years – 	$1,850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9EE7-A940-4746-A7A6-A1BC11BE9D40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Longevity Alternatives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Maintain current policies in place, but eliminate for new hires</a:t>
            </a:r>
          </a:p>
          <a:p>
            <a:r>
              <a:rPr lang="en-US" sz="2000" dirty="0" smtClean="0"/>
              <a:t>Use Township or </a:t>
            </a:r>
            <a:r>
              <a:rPr lang="en-US" sz="2000" dirty="0" err="1" smtClean="0"/>
              <a:t>Boro</a:t>
            </a:r>
            <a:r>
              <a:rPr lang="en-US" sz="2000" dirty="0" smtClean="0"/>
              <a:t> $ based amounts</a:t>
            </a:r>
          </a:p>
          <a:p>
            <a:pPr lvl="1"/>
            <a:r>
              <a:rPr lang="en-US" sz="1800" dirty="0" smtClean="0"/>
              <a:t>Current longevity remains in place for those whose current longevity is above policy, until tenure gets them to higher $ amount</a:t>
            </a:r>
          </a:p>
          <a:p>
            <a:r>
              <a:rPr lang="en-US" sz="2000" dirty="0" smtClean="0"/>
              <a:t>Longevity pay suspended for year in which performance is below standard</a:t>
            </a:r>
          </a:p>
          <a:p>
            <a:r>
              <a:rPr lang="en-US" sz="2000" dirty="0" smtClean="0"/>
              <a:t>Eliminate altogether  </a:t>
            </a:r>
          </a:p>
          <a:p>
            <a:r>
              <a:rPr lang="en-US" sz="2000" dirty="0" smtClean="0"/>
              <a:t>Consider performance based pay mechanism for those employees rated above standard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235AF-9044-4F09-AB18-3A2588078AA9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 Leave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Township</a:t>
            </a:r>
          </a:p>
          <a:p>
            <a:pPr lvl="1"/>
            <a:r>
              <a:rPr lang="en-US" dirty="0" smtClean="0"/>
              <a:t>12 days credited on 1/1</a:t>
            </a:r>
          </a:p>
          <a:p>
            <a:pPr lvl="1"/>
            <a:r>
              <a:rPr lang="en-US" dirty="0" smtClean="0"/>
              <a:t>Carry-over to a max of 100 days</a:t>
            </a:r>
          </a:p>
          <a:p>
            <a:pPr lvl="1"/>
            <a:r>
              <a:rPr lang="en-US" dirty="0" smtClean="0"/>
              <a:t>No pay out – “use it or lose it” at separation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Borough</a:t>
            </a:r>
          </a:p>
          <a:p>
            <a:pPr lvl="1"/>
            <a:r>
              <a:rPr lang="en-US" dirty="0" smtClean="0"/>
              <a:t>12 days per year</a:t>
            </a:r>
          </a:p>
          <a:p>
            <a:pPr lvl="1"/>
            <a:r>
              <a:rPr lang="en-US" dirty="0" smtClean="0"/>
              <a:t>Carry-over to max of 180 days</a:t>
            </a:r>
          </a:p>
          <a:p>
            <a:pPr lvl="1"/>
            <a:r>
              <a:rPr lang="en-US" dirty="0" smtClean="0"/>
              <a:t>Paid out on separation based on reason </a:t>
            </a:r>
          </a:p>
          <a:p>
            <a:pPr lvl="2"/>
            <a:r>
              <a:rPr lang="en-US" dirty="0" smtClean="0"/>
              <a:t>Retirement – 40% of pay</a:t>
            </a:r>
          </a:p>
          <a:p>
            <a:pPr lvl="2"/>
            <a:r>
              <a:rPr lang="en-US" dirty="0" smtClean="0"/>
              <a:t>All other – 25% of pay</a:t>
            </a:r>
          </a:p>
          <a:p>
            <a:pPr lvl="2"/>
            <a:r>
              <a:rPr lang="en-US" dirty="0" smtClean="0"/>
              <a:t>Max of $11,000</a:t>
            </a:r>
          </a:p>
          <a:p>
            <a:pPr lvl="2"/>
            <a:r>
              <a:rPr lang="en-US" dirty="0" smtClean="0"/>
              <a:t>Must have 5 years service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7BBF-1EA8-437C-98E9-1DE4A3181140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 Leave Alternatives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Utilize Township Policy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Boro</a:t>
            </a:r>
            <a:r>
              <a:rPr lang="en-US" dirty="0" smtClean="0"/>
              <a:t> Policy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Boro</a:t>
            </a:r>
            <a:r>
              <a:rPr lang="en-US" dirty="0" smtClean="0"/>
              <a:t> carryover amount (180 days) but Township lack of payout at end</a:t>
            </a:r>
          </a:p>
          <a:p>
            <a:r>
              <a:rPr lang="en-US" dirty="0" smtClean="0"/>
              <a:t>Reduce sick leave to 9, 6, or 3 days per year</a:t>
            </a:r>
          </a:p>
          <a:p>
            <a:r>
              <a:rPr lang="en-US" dirty="0" smtClean="0"/>
              <a:t>Eliminate sick leave – allow unlimited</a:t>
            </a:r>
          </a:p>
          <a:p>
            <a:r>
              <a:rPr lang="en-US" dirty="0" smtClean="0"/>
              <a:t>Consolidate into PTO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B0F-FAAD-4350-B057-169777F7997D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1509</Words>
  <Application>Microsoft Office PowerPoint</Application>
  <PresentationFormat>On-screen Show (4:3)</PresentationFormat>
  <Paragraphs>333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Comparison of Benefit Provisions Princeton Township and Borough</vt:lpstr>
      <vt:lpstr>Overtime Provisions</vt:lpstr>
      <vt:lpstr>Overtime Alternatives</vt:lpstr>
      <vt:lpstr>Compensatory Time</vt:lpstr>
      <vt:lpstr>Compensatory Time Alternatives</vt:lpstr>
      <vt:lpstr>Longevity</vt:lpstr>
      <vt:lpstr>Longevity Alternatives</vt:lpstr>
      <vt:lpstr>Sick Leave</vt:lpstr>
      <vt:lpstr>Sick Leave Alternatives</vt:lpstr>
      <vt:lpstr>Short Term Disability (Called long term sick in Boro)</vt:lpstr>
      <vt:lpstr>Short Term Disability Alternatives</vt:lpstr>
      <vt:lpstr>Vacation</vt:lpstr>
      <vt:lpstr>Vacation Alternatives</vt:lpstr>
      <vt:lpstr>Vacation Carryover</vt:lpstr>
      <vt:lpstr>Vacation Carryover Alternatives</vt:lpstr>
      <vt:lpstr>Holidays</vt:lpstr>
      <vt:lpstr>Holidays - Alternatives</vt:lpstr>
      <vt:lpstr>Personal Leave</vt:lpstr>
      <vt:lpstr>Personal Leave Alternatives</vt:lpstr>
      <vt:lpstr>Bereavement</vt:lpstr>
      <vt:lpstr>Bereavement Alternatives</vt:lpstr>
      <vt:lpstr>PowerPoint Presentation</vt:lpstr>
      <vt:lpstr>PowerPoint Presentation</vt:lpstr>
      <vt:lpstr>Combined Time Off Alternative - PTO</vt:lpstr>
      <vt:lpstr>PowerPoint Presentation</vt:lpstr>
      <vt:lpstr>Retirement</vt:lpstr>
      <vt:lpstr>Retirement Alternatives (excluding Retiree Medical)</vt:lpstr>
      <vt:lpstr>Township Retiree Medical</vt:lpstr>
      <vt:lpstr>Retiree Medical Alternatives</vt:lpstr>
    </vt:vector>
  </TitlesOfParts>
  <Company>Church &amp; Dwight Co.,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Benefit Provisions Princeton Township and Borough</dc:title>
  <dc:creator>Church &amp; Dwight Co., Inc.</dc:creator>
  <cp:lastModifiedBy>thea berkhout</cp:lastModifiedBy>
  <cp:revision>14</cp:revision>
  <dcterms:created xsi:type="dcterms:W3CDTF">2012-04-03T14:28:07Z</dcterms:created>
  <dcterms:modified xsi:type="dcterms:W3CDTF">2012-07-26T19:38:15Z</dcterms:modified>
</cp:coreProperties>
</file>