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25"/>
  </p:notesMasterIdLst>
  <p:handoutMasterIdLst>
    <p:handoutMasterId r:id="rId26"/>
  </p:handoutMasterIdLst>
  <p:sldIdLst>
    <p:sldId id="256" r:id="rId3"/>
    <p:sldId id="277" r:id="rId4"/>
    <p:sldId id="278" r:id="rId5"/>
    <p:sldId id="283" r:id="rId6"/>
    <p:sldId id="258" r:id="rId7"/>
    <p:sldId id="279" r:id="rId8"/>
    <p:sldId id="257" r:id="rId9"/>
    <p:sldId id="281" r:id="rId10"/>
    <p:sldId id="285" r:id="rId11"/>
    <p:sldId id="261" r:id="rId12"/>
    <p:sldId id="265" r:id="rId13"/>
    <p:sldId id="260" r:id="rId14"/>
    <p:sldId id="267" r:id="rId15"/>
    <p:sldId id="268" r:id="rId16"/>
    <p:sldId id="269" r:id="rId17"/>
    <p:sldId id="270" r:id="rId18"/>
    <p:sldId id="271" r:id="rId19"/>
    <p:sldId id="272" r:id="rId20"/>
    <p:sldId id="274" r:id="rId21"/>
    <p:sldId id="276" r:id="rId22"/>
    <p:sldId id="259" r:id="rId23"/>
    <p:sldId id="28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14" clrIdx="0"/>
  <p:cmAuthor id="1" name="Heather H. Howard" initials="HHH" lastIdx="9" clrIdx="1"/>
  <p:cmAuthor id="2" name="Logan Clark"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BA74BF-ECAF-BA4F-A1A0-58F03FB8BBB3}" type="datetimeFigureOut">
              <a:rPr lang="en-US" smtClean="0"/>
              <a:t>7/8/2013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BCE45A-6CD2-B247-B7B8-A5FC58ACCB46}" type="slidenum">
              <a:rPr lang="en-US" smtClean="0"/>
              <a:t>‹#›</a:t>
            </a:fld>
            <a:endParaRPr lang="en-US"/>
          </a:p>
        </p:txBody>
      </p:sp>
    </p:spTree>
    <p:extLst>
      <p:ext uri="{BB962C8B-B14F-4D97-AF65-F5344CB8AC3E}">
        <p14:creationId xmlns:p14="http://schemas.microsoft.com/office/powerpoint/2010/main" val="946152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57395E-2245-AB4B-A461-93514ED990F6}" type="datetimeFigureOut">
              <a:rPr lang="en-US" smtClean="0"/>
              <a:t>7/8/2013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61A72-1B7E-3C47-9817-2C5C6E58C36D}" type="slidenum">
              <a:rPr lang="en-US" smtClean="0"/>
              <a:t>‹#›</a:t>
            </a:fld>
            <a:endParaRPr lang="en-US"/>
          </a:p>
        </p:txBody>
      </p:sp>
    </p:spTree>
    <p:extLst>
      <p:ext uri="{BB962C8B-B14F-4D97-AF65-F5344CB8AC3E}">
        <p14:creationId xmlns:p14="http://schemas.microsoft.com/office/powerpoint/2010/main" val="25190400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61A72-1B7E-3C47-9817-2C5C6E58C36D}" type="slidenum">
              <a:rPr lang="en-US" smtClean="0"/>
              <a:t>1</a:t>
            </a:fld>
            <a:endParaRPr lang="en-US"/>
          </a:p>
        </p:txBody>
      </p:sp>
    </p:spTree>
    <p:extLst>
      <p:ext uri="{BB962C8B-B14F-4D97-AF65-F5344CB8AC3E}">
        <p14:creationId xmlns:p14="http://schemas.microsoft.com/office/powerpoint/2010/main" val="3731107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report covers only those events from the vote approving</a:t>
            </a:r>
            <a:r>
              <a:rPr lang="en-US" baseline="0" dirty="0" smtClean="0"/>
              <a:t> consolidation up to the date of consolidation, but to put events in context its worth considering the history behind this</a:t>
            </a:r>
          </a:p>
          <a:p>
            <a:endParaRPr lang="en-US" dirty="0" smtClean="0"/>
          </a:p>
          <a:p>
            <a:r>
              <a:rPr lang="en-US" dirty="0" smtClean="0"/>
              <a:t>Would be interested in getting opinion on how the Financial Crisis impacted NJ municipalities</a:t>
            </a:r>
          </a:p>
          <a:p>
            <a:r>
              <a:rPr lang="en-US" dirty="0" smtClean="0"/>
              <a:t>Key</a:t>
            </a:r>
            <a:r>
              <a:rPr lang="en-US" baseline="0" dirty="0" smtClean="0"/>
              <a:t> provisions of 2007 Consolidation Law</a:t>
            </a:r>
          </a:p>
          <a:p>
            <a:r>
              <a:rPr lang="en-US" baseline="0" dirty="0" smtClean="0"/>
              <a:t>-</a:t>
            </a:r>
            <a:r>
              <a:rPr lang="en-US" dirty="0" smtClean="0"/>
              <a:t>Loosened timelines</a:t>
            </a:r>
          </a:p>
          <a:p>
            <a:r>
              <a:rPr lang="en-US" dirty="0" smtClean="0"/>
              <a:t>-Eliminated need for an elected study commission or voter referendum to initiate feasibility study</a:t>
            </a:r>
          </a:p>
          <a:p>
            <a:endParaRPr lang="en-US" dirty="0" smtClean="0"/>
          </a:p>
          <a:p>
            <a:r>
              <a:rPr lang="en-US" dirty="0" smtClean="0"/>
              <a:t>Consolidation</a:t>
            </a:r>
            <a:r>
              <a:rPr lang="en-US" baseline="0" dirty="0" smtClean="0"/>
              <a:t> Study Commission estimated state would save $3.1 annually after 3 yrs., while incurring one-time transition cost of $1.7M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10</a:t>
            </a:fld>
            <a:endParaRPr lang="en-US"/>
          </a:p>
        </p:txBody>
      </p:sp>
    </p:spTree>
    <p:extLst>
      <p:ext uri="{BB962C8B-B14F-4D97-AF65-F5344CB8AC3E}">
        <p14:creationId xmlns:p14="http://schemas.microsoft.com/office/powerpoint/2010/main" val="3289508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EVERYONE!!!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Governing Body</a:t>
            </a:r>
          </a:p>
          <a:p>
            <a:r>
              <a:rPr lang="en-US" sz="1200" kern="1200" dirty="0" smtClean="0">
                <a:solidFill>
                  <a:schemeClr val="tx1"/>
                </a:solidFill>
                <a:effectLst/>
                <a:latin typeface="+mn-lt"/>
                <a:ea typeface="+mn-ea"/>
                <a:cs typeface="+mn-cs"/>
              </a:rPr>
              <a:t>Because the authority of the TTF was limited, all of its policy recommendations were referred to the joint governing body, which ultimately voted on whether to make them binding. Many of these elected officials were active supporters of consolidation.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11</a:t>
            </a:fld>
            <a:endParaRPr lang="en-US"/>
          </a:p>
        </p:txBody>
      </p:sp>
    </p:spTree>
    <p:extLst>
      <p:ext uri="{BB962C8B-B14F-4D97-AF65-F5344CB8AC3E}">
        <p14:creationId xmlns:p14="http://schemas.microsoft.com/office/powerpoint/2010/main" val="2211111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NJ law provided guidance on CSC efforts</a:t>
            </a:r>
            <a:r>
              <a:rPr lang="en-US" baseline="0" dirty="0" smtClean="0"/>
              <a:t> b</a:t>
            </a:r>
            <a:r>
              <a:rPr lang="en-US" dirty="0" smtClean="0"/>
              <a:t>ut little direction on consolidation implementation</a:t>
            </a:r>
          </a:p>
          <a:p>
            <a:r>
              <a:rPr lang="en-US" dirty="0" smtClean="0"/>
              <a:t>  </a:t>
            </a:r>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12</a:t>
            </a:fld>
            <a:endParaRPr lang="en-US"/>
          </a:p>
        </p:txBody>
      </p:sp>
    </p:spTree>
    <p:extLst>
      <p:ext uri="{BB962C8B-B14F-4D97-AF65-F5344CB8AC3E}">
        <p14:creationId xmlns:p14="http://schemas.microsoft.com/office/powerpoint/2010/main" val="2089293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the fact that the TTF was</a:t>
            </a:r>
            <a:r>
              <a:rPr lang="en-US" baseline="0" dirty="0" smtClean="0"/>
              <a:t> created on the fly out of a body of volunteers, people learned quickly and it did not derail the whole process</a:t>
            </a:r>
            <a:endParaRPr lang="en-US" dirty="0" smtClean="0"/>
          </a:p>
          <a:p>
            <a:endParaRPr lang="en-US" dirty="0" smtClean="0"/>
          </a:p>
          <a:p>
            <a:r>
              <a:rPr lang="en-US" dirty="0" smtClean="0"/>
              <a:t>Option 1</a:t>
            </a:r>
            <a:r>
              <a:rPr lang="en-US" baseline="0" dirty="0" smtClean="0"/>
              <a:t> would reduce political posturing, BUT</a:t>
            </a:r>
            <a:endParaRPr lang="en-US" dirty="0" smtClean="0"/>
          </a:p>
          <a:p>
            <a:r>
              <a:rPr lang="en-US" dirty="0" smtClean="0"/>
              <a:t>-decisions</a:t>
            </a:r>
            <a:r>
              <a:rPr lang="en-US" baseline="0" dirty="0" smtClean="0"/>
              <a:t> would have to be made overnight</a:t>
            </a:r>
          </a:p>
          <a:p>
            <a:r>
              <a:rPr lang="en-US" baseline="0" dirty="0" smtClean="0"/>
              <a:t>-diminished incentives for talented leaders to volunteer</a:t>
            </a:r>
          </a:p>
          <a:p>
            <a:r>
              <a:rPr lang="en-US" dirty="0" smtClean="0"/>
              <a:t>-no opportunity for aspiring</a:t>
            </a:r>
            <a:r>
              <a:rPr lang="en-US" baseline="0" dirty="0" smtClean="0"/>
              <a:t> political candidates to educate themselves</a:t>
            </a:r>
          </a:p>
          <a:p>
            <a:r>
              <a:rPr lang="en-US" baseline="0" dirty="0" smtClean="0">
                <a:sym typeface="Wingdings"/>
              </a:rPr>
              <a:t> Instead address </a:t>
            </a:r>
            <a:r>
              <a:rPr lang="en-US" baseline="0" dirty="0" err="1" smtClean="0">
                <a:sym typeface="Wingdings"/>
              </a:rPr>
              <a:t>fillibustering</a:t>
            </a:r>
            <a:r>
              <a:rPr lang="en-US" baseline="0" dirty="0" smtClean="0">
                <a:sym typeface="Wingdings"/>
              </a:rPr>
              <a:t> tendencies up-front, impose limits on rehashing already-resolved debates</a:t>
            </a:r>
            <a:endParaRPr lang="en-US" baseline="0" dirty="0" smtClean="0"/>
          </a:p>
          <a:p>
            <a:endParaRPr lang="en-US" baseline="0" dirty="0" smtClean="0"/>
          </a:p>
          <a:p>
            <a:r>
              <a:rPr lang="en-US" baseline="0" dirty="0" smtClean="0"/>
              <a:t>Option #2</a:t>
            </a:r>
          </a:p>
          <a:p>
            <a:r>
              <a:rPr lang="en-US" baseline="0" dirty="0" smtClean="0"/>
              <a:t>Given the fact that there is no statutory guidance as to how subsequent bodies are bound by CSC recommendations</a:t>
            </a:r>
          </a:p>
          <a:p>
            <a:r>
              <a:rPr lang="en-US" baseline="0" dirty="0" smtClean="0"/>
              <a:t>Would retain most institutional knowledge and minimize confusion over jurisdiction and </a:t>
            </a:r>
            <a:r>
              <a:rPr lang="en-US" baseline="0" dirty="0" err="1" smtClean="0"/>
              <a:t>accoutability</a:t>
            </a:r>
            <a:r>
              <a:rPr lang="en-US" baseline="0" dirty="0" smtClean="0"/>
              <a:t> between subsequent transition authorities</a:t>
            </a:r>
          </a:p>
          <a:p>
            <a:r>
              <a:rPr lang="en-US" baseline="0" dirty="0" smtClean="0"/>
              <a:t>-constraints on members’ time and experience (may get more experienced people to in separate process of recruitment for transition authority</a:t>
            </a:r>
          </a:p>
          <a:p>
            <a:endParaRPr lang="en-US" baseline="0" dirty="0" smtClean="0"/>
          </a:p>
          <a:p>
            <a:r>
              <a:rPr lang="en-US" baseline="0" dirty="0" smtClean="0"/>
              <a:t>Option 3</a:t>
            </a:r>
          </a:p>
          <a:p>
            <a:r>
              <a:rPr lang="en-US" baseline="0" dirty="0" smtClean="0"/>
              <a:t>Administrators most knowledgeable about details for transition matters, can avoid discussions of irrelevant contingencies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13</a:t>
            </a:fld>
            <a:endParaRPr lang="en-US"/>
          </a:p>
        </p:txBody>
      </p:sp>
    </p:spTree>
    <p:extLst>
      <p:ext uri="{BB962C8B-B14F-4D97-AF65-F5344CB8AC3E}">
        <p14:creationId xmlns:p14="http://schemas.microsoft.com/office/powerpoint/2010/main" val="3315437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61A72-1B7E-3C47-9817-2C5C6E58C36D}" type="slidenum">
              <a:rPr lang="en-US" smtClean="0"/>
              <a:t>14</a:t>
            </a:fld>
            <a:endParaRPr lang="en-US"/>
          </a:p>
        </p:txBody>
      </p:sp>
    </p:spTree>
    <p:extLst>
      <p:ext uri="{BB962C8B-B14F-4D97-AF65-F5344CB8AC3E}">
        <p14:creationId xmlns:p14="http://schemas.microsoft.com/office/powerpoint/2010/main" val="3253304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Benefits harmonization</a:t>
            </a:r>
          </a:p>
          <a:p>
            <a:pPr lvl="2"/>
            <a:r>
              <a:rPr lang="en-US" dirty="0" smtClean="0"/>
              <a:t>Organization chart reorganization</a:t>
            </a:r>
          </a:p>
          <a:p>
            <a:pPr lvl="2"/>
            <a:r>
              <a:rPr lang="en-US" dirty="0" smtClean="0"/>
              <a:t>Rules for eligibility for redundant positions</a:t>
            </a:r>
          </a:p>
          <a:p>
            <a:endParaRPr lang="en-US" dirty="0" smtClean="0"/>
          </a:p>
          <a:p>
            <a:endParaRPr lang="en-US" dirty="0" smtClean="0"/>
          </a:p>
          <a:p>
            <a:r>
              <a:rPr lang="en-US" dirty="0" smtClean="0"/>
              <a:t>This is the first one to be developed, all things considered it was pretty good</a:t>
            </a:r>
          </a:p>
          <a:p>
            <a:r>
              <a:rPr lang="en-US" dirty="0" smtClean="0"/>
              <a:t>Although</a:t>
            </a:r>
            <a:r>
              <a:rPr lang="en-US" baseline="0" dirty="0" smtClean="0"/>
              <a:t> there were some instances where mistrust was created, in retrospect members did not harbor an ill will, have forgotten all feelings of antipathy</a:t>
            </a:r>
            <a:endParaRPr lang="en-US" dirty="0" smtClean="0"/>
          </a:p>
          <a:p>
            <a:endParaRPr lang="en-US" dirty="0" smtClean="0"/>
          </a:p>
          <a:p>
            <a:r>
              <a:rPr lang="en-US" dirty="0" smtClean="0"/>
              <a:t>Jurisdictional Boundaries</a:t>
            </a:r>
          </a:p>
          <a:p>
            <a:r>
              <a:rPr lang="en-US" dirty="0" smtClean="0"/>
              <a:t>-Personnel and Public Safety subcommittees overlap on police</a:t>
            </a:r>
            <a:r>
              <a:rPr lang="en-US" baseline="0" dirty="0" smtClean="0"/>
              <a:t> personnel separation options</a:t>
            </a:r>
          </a:p>
          <a:p>
            <a:r>
              <a:rPr lang="en-US" baseline="0" dirty="0" smtClean="0"/>
              <a:t>--created sense of mistrust, feeling of being left out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15</a:t>
            </a:fld>
            <a:endParaRPr lang="en-US"/>
          </a:p>
        </p:txBody>
      </p:sp>
    </p:spTree>
    <p:extLst>
      <p:ext uri="{BB962C8B-B14F-4D97-AF65-F5344CB8AC3E}">
        <p14:creationId xmlns:p14="http://schemas.microsoft.com/office/powerpoint/2010/main" val="1355629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a:t>
            </a:r>
            <a:r>
              <a:rPr lang="en-US" baseline="0" dirty="0" smtClean="0"/>
              <a:t> of the jurisdictional boundary issue was the fact that everyone on the TTF was briefed on every issue regardless of where they sat on the subcommittee</a:t>
            </a:r>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16</a:t>
            </a:fld>
            <a:endParaRPr lang="en-US"/>
          </a:p>
        </p:txBody>
      </p:sp>
    </p:spTree>
    <p:extLst>
      <p:ext uri="{BB962C8B-B14F-4D97-AF65-F5344CB8AC3E}">
        <p14:creationId xmlns:p14="http://schemas.microsoft.com/office/powerpoint/2010/main" val="2795930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 of TTF and</a:t>
            </a:r>
            <a:r>
              <a:rPr lang="en-US" baseline="0" dirty="0" smtClean="0"/>
              <a:t> subcommittee had a touch task, but really did a stellar job</a:t>
            </a:r>
            <a:endParaRPr lang="en-US" dirty="0" smtClean="0"/>
          </a:p>
          <a:p>
            <a:r>
              <a:rPr lang="en-US" dirty="0" smtClean="0"/>
              <a:t>But the TTF actually did a really good job of getting</a:t>
            </a:r>
            <a:r>
              <a:rPr lang="en-US" baseline="0" dirty="0" smtClean="0"/>
              <a:t> there</a:t>
            </a:r>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17</a:t>
            </a:fld>
            <a:endParaRPr lang="en-US"/>
          </a:p>
        </p:txBody>
      </p:sp>
    </p:spTree>
    <p:extLst>
      <p:ext uri="{BB962C8B-B14F-4D97-AF65-F5344CB8AC3E}">
        <p14:creationId xmlns:p14="http://schemas.microsoft.com/office/powerpoint/2010/main" val="2465915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transparency issues were eventually worked out, in the process</a:t>
            </a:r>
            <a:r>
              <a:rPr lang="en-US" baseline="0" dirty="0" smtClean="0"/>
              <a:t> there was a lot of turmoil, but they worked it out!</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took a while for them to get clear on whether the OPMA guidelines applied</a:t>
            </a:r>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18</a:t>
            </a:fld>
            <a:endParaRPr lang="en-US"/>
          </a:p>
        </p:txBody>
      </p:sp>
    </p:spTree>
    <p:extLst>
      <p:ext uri="{BB962C8B-B14F-4D97-AF65-F5344CB8AC3E}">
        <p14:creationId xmlns:p14="http://schemas.microsoft.com/office/powerpoint/2010/main" val="737150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a period of time, the results were indeed balanced</a:t>
            </a:r>
            <a:r>
              <a:rPr lang="en-US" baseline="0" dirty="0" smtClean="0"/>
              <a:t> and the tyranny of the organized was diminished</a:t>
            </a:r>
            <a:endParaRPr lang="en-US" dirty="0" smtClean="0"/>
          </a:p>
          <a:p>
            <a:endParaRPr lang="en-US" dirty="0" smtClean="0"/>
          </a:p>
          <a:p>
            <a:r>
              <a:rPr lang="en-US" dirty="0" smtClean="0"/>
              <a:t>Elevate rhetoric</a:t>
            </a:r>
            <a:r>
              <a:rPr lang="en-US" baseline="0" dirty="0" smtClean="0"/>
              <a:t> to overarching goals, rather than letting initiatives die under their own weight</a:t>
            </a:r>
          </a:p>
          <a:p>
            <a:endParaRPr lang="en-US" baseline="0" dirty="0" smtClean="0"/>
          </a:p>
          <a:p>
            <a:r>
              <a:rPr lang="en-US" baseline="0" dirty="0" smtClean="0"/>
              <a:t>The tyranny of the organized</a:t>
            </a:r>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19</a:t>
            </a:fld>
            <a:endParaRPr lang="en-US"/>
          </a:p>
        </p:txBody>
      </p:sp>
    </p:spTree>
    <p:extLst>
      <p:ext uri="{BB962C8B-B14F-4D97-AF65-F5344CB8AC3E}">
        <p14:creationId xmlns:p14="http://schemas.microsoft.com/office/powerpoint/2010/main" val="728067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Scope of Evaluation</a:t>
            </a:r>
          </a:p>
          <a:p>
            <a:r>
              <a:rPr lang="en-US" dirty="0" smtClean="0"/>
              <a:t>-introduction</a:t>
            </a:r>
            <a:r>
              <a:rPr lang="en-US" baseline="0" dirty="0" smtClean="0"/>
              <a:t> of my team</a:t>
            </a:r>
          </a:p>
          <a:p>
            <a:r>
              <a:rPr lang="en-US" baseline="0" dirty="0" smtClean="0"/>
              <a:t>-description of our research methods</a:t>
            </a:r>
          </a:p>
          <a:p>
            <a:r>
              <a:rPr lang="en-US" baseline="0" dirty="0" smtClean="0"/>
              <a:t>-a discussion of our </a:t>
            </a:r>
            <a:r>
              <a:rPr lang="en-US" baseline="0" dirty="0" err="1" smtClean="0"/>
              <a:t>overal</a:t>
            </a:r>
            <a:r>
              <a:rPr lang="en-US" baseline="0" dirty="0" smtClean="0"/>
              <a:t> approach, the lens through which we viewed things</a:t>
            </a:r>
            <a:endParaRPr lang="en-US" dirty="0" smtClean="0"/>
          </a:p>
          <a:p>
            <a:endParaRPr lang="en-US" dirty="0" smtClean="0"/>
          </a:p>
          <a:p>
            <a:r>
              <a:rPr lang="en-US" dirty="0" smtClean="0"/>
              <a:t>Background on the Princeton Case</a:t>
            </a:r>
          </a:p>
          <a:p>
            <a:r>
              <a:rPr lang="en-US" dirty="0" smtClean="0"/>
              <a:t>Recommendations</a:t>
            </a:r>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2</a:t>
            </a:fld>
            <a:endParaRPr lang="en-US"/>
          </a:p>
        </p:txBody>
      </p:sp>
    </p:spTree>
    <p:extLst>
      <p:ext uri="{BB962C8B-B14F-4D97-AF65-F5344CB8AC3E}">
        <p14:creationId xmlns:p14="http://schemas.microsoft.com/office/powerpoint/2010/main" val="1152253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Brush and Leaf Collection</a:t>
            </a:r>
          </a:p>
          <a:p>
            <a:r>
              <a:rPr lang="en-US" dirty="0" smtClean="0"/>
              <a:t>Expanding the reporting burden to managers</a:t>
            </a:r>
          </a:p>
          <a:p>
            <a:r>
              <a:rPr lang="en-US" dirty="0" smtClean="0"/>
              <a:t>Police Staffing</a:t>
            </a:r>
          </a:p>
          <a:p>
            <a:r>
              <a:rPr lang="en-US" dirty="0" smtClean="0"/>
              <a:t>Facilities Relocation</a:t>
            </a:r>
          </a:p>
          <a:p>
            <a:endParaRPr lang="en-US" sz="1200" i="0" kern="1200" dirty="0" smtClean="0">
              <a:solidFill>
                <a:schemeClr val="tx1"/>
              </a:solidFill>
              <a:effectLst/>
              <a:latin typeface="+mn-lt"/>
              <a:ea typeface="+mn-ea"/>
              <a:cs typeface="+mn-cs"/>
            </a:endParaRP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In sum, the process of reconciling differences in service levels and payment methods across the consolidated municipality may result in unanticipated costs.  This may render the twin promises of consolidation—achieving cost savings while maintaining service levels—difficult to accomplish. Where there is a substantial disparity in the level of service (and its associated cost) between the consolidating municipalities, as in the case of brush and leaf collection and policing services, achieving one of these objectives may come at the expense of the other. </a:t>
            </a:r>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20</a:t>
            </a:fld>
            <a:endParaRPr lang="en-US"/>
          </a:p>
        </p:txBody>
      </p:sp>
    </p:spTree>
    <p:extLst>
      <p:ext uri="{BB962C8B-B14F-4D97-AF65-F5344CB8AC3E}">
        <p14:creationId xmlns:p14="http://schemas.microsoft.com/office/powerpoint/2010/main" val="3684055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Municipal leadership Initially took the proposal to the state</a:t>
            </a:r>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21</a:t>
            </a:fld>
            <a:endParaRPr lang="en-US"/>
          </a:p>
        </p:txBody>
      </p:sp>
    </p:spTree>
    <p:extLst>
      <p:ext uri="{BB962C8B-B14F-4D97-AF65-F5344CB8AC3E}">
        <p14:creationId xmlns:p14="http://schemas.microsoft.com/office/powerpoint/2010/main" val="3818405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In 1835, Alexis de Tocqueville remarked that the success of American democracy could be attributed to the vibrancy of its civic life.</a:t>
            </a:r>
            <a:endParaRPr lang="en-US" baseline="0" dirty="0" smtClean="0"/>
          </a:p>
          <a:p>
            <a:r>
              <a:rPr lang="en-US" baseline="0" dirty="0" smtClean="0"/>
              <a:t>I myself, as someone who studies institutional development in lesser-developed countries, considered this case a real tour-de-force of civic participation and municipal governance.</a:t>
            </a:r>
          </a:p>
          <a:p>
            <a:r>
              <a:rPr lang="en-US" baseline="0" dirty="0" smtClean="0"/>
              <a:t>Princeton residents came together on their own initiative, consulted with each other and cooperated toward toward a bipartisan solution to a problem for which there was no precedent.</a:t>
            </a:r>
          </a:p>
          <a:p>
            <a:r>
              <a:rPr lang="en-US" baseline="0" dirty="0" smtClean="0"/>
              <a:t>Given the current national-level political climate, this is nothing short of remarkable. </a:t>
            </a:r>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22</a:t>
            </a:fld>
            <a:endParaRPr lang="en-US"/>
          </a:p>
        </p:txBody>
      </p:sp>
    </p:spTree>
    <p:extLst>
      <p:ext uri="{BB962C8B-B14F-4D97-AF65-F5344CB8AC3E}">
        <p14:creationId xmlns:p14="http://schemas.microsoft.com/office/powerpoint/2010/main" val="55019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61A72-1B7E-3C47-9817-2C5C6E58C36D}" type="slidenum">
              <a:rPr lang="en-US" smtClean="0"/>
              <a:t>3</a:t>
            </a:fld>
            <a:endParaRPr lang="en-US"/>
          </a:p>
        </p:txBody>
      </p:sp>
    </p:spTree>
    <p:extLst>
      <p:ext uri="{BB962C8B-B14F-4D97-AF65-F5344CB8AC3E}">
        <p14:creationId xmlns:p14="http://schemas.microsoft.com/office/powerpoint/2010/main" val="3933416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61A72-1B7E-3C47-9817-2C5C6E58C36D}" type="slidenum">
              <a:rPr lang="en-US" smtClean="0"/>
              <a:t>4</a:t>
            </a:fld>
            <a:endParaRPr lang="en-US"/>
          </a:p>
        </p:txBody>
      </p:sp>
    </p:spTree>
    <p:extLst>
      <p:ext uri="{BB962C8B-B14F-4D97-AF65-F5344CB8AC3E}">
        <p14:creationId xmlns:p14="http://schemas.microsoft.com/office/powerpoint/2010/main" val="4215467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am a native of Princeton, lived here until I was 14, had a specific interest in seeing the consolidation succeed</a:t>
            </a:r>
          </a:p>
          <a:p>
            <a:endParaRPr lang="en-US" baseline="0" dirty="0" smtClean="0"/>
          </a:p>
        </p:txBody>
      </p:sp>
      <p:sp>
        <p:nvSpPr>
          <p:cNvPr id="4" name="Slide Number Placeholder 3"/>
          <p:cNvSpPr>
            <a:spLocks noGrp="1"/>
          </p:cNvSpPr>
          <p:nvPr>
            <p:ph type="sldNum" sz="quarter" idx="10"/>
          </p:nvPr>
        </p:nvSpPr>
        <p:spPr/>
        <p:txBody>
          <a:bodyPr/>
          <a:lstStyle/>
          <a:p>
            <a:fld id="{0DA61A72-1B7E-3C47-9817-2C5C6E58C36D}" type="slidenum">
              <a:rPr lang="en-US" smtClean="0"/>
              <a:t>5</a:t>
            </a:fld>
            <a:endParaRPr lang="en-US"/>
          </a:p>
        </p:txBody>
      </p:sp>
    </p:spTree>
    <p:extLst>
      <p:ext uri="{BB962C8B-B14F-4D97-AF65-F5344CB8AC3E}">
        <p14:creationId xmlns:p14="http://schemas.microsoft.com/office/powerpoint/2010/main" val="1131664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Employed a multi-method</a:t>
            </a:r>
            <a:r>
              <a:rPr lang="en-US" sz="1200" kern="1200" baseline="0" dirty="0" smtClean="0">
                <a:solidFill>
                  <a:schemeClr val="tx1"/>
                </a:solidFill>
                <a:latin typeface="+mn-lt"/>
                <a:ea typeface="+mn-ea"/>
                <a:cs typeface="+mn-cs"/>
              </a:rPr>
              <a:t> approach</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-ordered</a:t>
            </a:r>
            <a:r>
              <a:rPr lang="en-US" sz="1200" kern="1200" baseline="0" dirty="0" smtClean="0">
                <a:solidFill>
                  <a:schemeClr val="tx1"/>
                </a:solidFill>
                <a:latin typeface="+mn-lt"/>
                <a:ea typeface="+mn-ea"/>
                <a:cs typeface="+mn-cs"/>
              </a:rPr>
              <a:t> from primary to secondary sources</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-reviews of both the</a:t>
            </a:r>
            <a:r>
              <a:rPr lang="en-US" sz="1200" kern="1200" baseline="0" dirty="0" smtClean="0">
                <a:solidFill>
                  <a:schemeClr val="tx1"/>
                </a:solidFill>
                <a:latin typeface="+mn-lt"/>
                <a:ea typeface="+mn-ea"/>
                <a:cs typeface="+mn-cs"/>
              </a:rPr>
              <a:t> minutes of meetings we couldn’t attend, and outcome documents such as personal selection criteria</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emphasize methodology, triangulation from many different sources</a:t>
            </a:r>
          </a:p>
          <a:p>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6</a:t>
            </a:fld>
            <a:endParaRPr lang="en-US"/>
          </a:p>
        </p:txBody>
      </p:sp>
    </p:spTree>
    <p:extLst>
      <p:ext uri="{BB962C8B-B14F-4D97-AF65-F5344CB8AC3E}">
        <p14:creationId xmlns:p14="http://schemas.microsoft.com/office/powerpoint/2010/main" val="1250715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Study</a:t>
            </a:r>
            <a:r>
              <a:rPr lang="en-US" baseline="0" dirty="0" smtClean="0"/>
              <a:t> intended for other communities considering consolidation as well as state officials at DCA who will work with communities</a:t>
            </a:r>
            <a:endParaRPr lang="en-US" dirty="0"/>
          </a:p>
        </p:txBody>
      </p:sp>
      <p:sp>
        <p:nvSpPr>
          <p:cNvPr id="4" name="Slide Number Placeholder 3"/>
          <p:cNvSpPr>
            <a:spLocks noGrp="1"/>
          </p:cNvSpPr>
          <p:nvPr>
            <p:ph type="sldNum" sz="quarter" idx="10"/>
          </p:nvPr>
        </p:nvSpPr>
        <p:spPr/>
        <p:txBody>
          <a:bodyPr/>
          <a:lstStyle/>
          <a:p>
            <a:fld id="{0DA61A72-1B7E-3C47-9817-2C5C6E58C36D}" type="slidenum">
              <a:rPr lang="en-US" smtClean="0"/>
              <a:t>7</a:t>
            </a:fld>
            <a:endParaRPr lang="en-US"/>
          </a:p>
        </p:txBody>
      </p:sp>
    </p:spTree>
    <p:extLst>
      <p:ext uri="{BB962C8B-B14F-4D97-AF65-F5344CB8AC3E}">
        <p14:creationId xmlns:p14="http://schemas.microsoft.com/office/powerpoint/2010/main" val="2139117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Faced several obstacles</a:t>
            </a:r>
            <a:r>
              <a:rPr lang="en-US" baseline="0" dirty="0" smtClean="0">
                <a:sym typeface="Wingdings"/>
              </a:rPr>
              <a:t> students doing this all pro-bono, not for credit, time spent on this task often competed with that spent on not only (1) coursework, but (2) job hunting, and (3) performing internships in various other parts of the world</a:t>
            </a:r>
          </a:p>
          <a:p>
            <a:endParaRPr lang="en-US" dirty="0" smtClean="0"/>
          </a:p>
          <a:p>
            <a:r>
              <a:rPr lang="en-US" dirty="0" smtClean="0"/>
              <a:t>Time</a:t>
            </a:r>
            <a:r>
              <a:rPr lang="en-US" baseline="0" dirty="0" smtClean="0"/>
              <a:t> limitations, couldn’t document everything, and list out all the fantastic things that the TTF did well, we had to pick a lens through which to view events, </a:t>
            </a:r>
          </a:p>
          <a:p>
            <a:r>
              <a:rPr lang="en-US" baseline="0" dirty="0" smtClean="0"/>
              <a:t>Our scope of work, from the outset, was to draw from this process the key lessons learned, consequently we had to look at things with a critical eye</a:t>
            </a:r>
          </a:p>
          <a:p>
            <a:r>
              <a:rPr lang="en-US" baseline="0" dirty="0" smtClean="0"/>
              <a:t>It was an exercise in constructive criticism, </a:t>
            </a:r>
            <a:r>
              <a:rPr lang="en-US" b="1" baseline="0" dirty="0" smtClean="0"/>
              <a:t>I emphasize the constructive part!</a:t>
            </a:r>
          </a:p>
          <a:p>
            <a:endParaRPr lang="en-US" baseline="0" dirty="0" smtClean="0"/>
          </a:p>
          <a:p>
            <a:r>
              <a:rPr lang="en-US" baseline="0" dirty="0" smtClean="0"/>
              <a:t>I think I speak for whole group when I say that we were all thoroughly impressed with your hard work and dedication.</a:t>
            </a:r>
          </a:p>
          <a:p>
            <a:endParaRPr lang="en-US" dirty="0" smtClean="0"/>
          </a:p>
          <a:p>
            <a:endParaRPr lang="en-US" baseline="0" dirty="0" smtClean="0"/>
          </a:p>
          <a:p>
            <a:r>
              <a:rPr lang="en-US" baseline="0" dirty="0" smtClean="0"/>
              <a:t>When other communities are looking at this they don’t want to think that it was all a slog, but that it was a great success</a:t>
            </a:r>
          </a:p>
        </p:txBody>
      </p:sp>
      <p:sp>
        <p:nvSpPr>
          <p:cNvPr id="4" name="Slide Number Placeholder 3"/>
          <p:cNvSpPr>
            <a:spLocks noGrp="1"/>
          </p:cNvSpPr>
          <p:nvPr>
            <p:ph type="sldNum" sz="quarter" idx="10"/>
          </p:nvPr>
        </p:nvSpPr>
        <p:spPr/>
        <p:txBody>
          <a:bodyPr/>
          <a:lstStyle/>
          <a:p>
            <a:fld id="{0DA61A72-1B7E-3C47-9817-2C5C6E58C36D}" type="slidenum">
              <a:rPr lang="en-US" smtClean="0"/>
              <a:t>8</a:t>
            </a:fld>
            <a:endParaRPr lang="en-US"/>
          </a:p>
        </p:txBody>
      </p:sp>
    </p:spTree>
    <p:extLst>
      <p:ext uri="{BB962C8B-B14F-4D97-AF65-F5344CB8AC3E}">
        <p14:creationId xmlns:p14="http://schemas.microsoft.com/office/powerpoint/2010/main" val="60263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61A72-1B7E-3C47-9817-2C5C6E58C36D}" type="slidenum">
              <a:rPr lang="en-US" smtClean="0"/>
              <a:t>9</a:t>
            </a:fld>
            <a:endParaRPr lang="en-US"/>
          </a:p>
        </p:txBody>
      </p:sp>
    </p:spTree>
    <p:extLst>
      <p:ext uri="{BB962C8B-B14F-4D97-AF65-F5344CB8AC3E}">
        <p14:creationId xmlns:p14="http://schemas.microsoft.com/office/powerpoint/2010/main" val="3435884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8DF4FA-2AAA-45A0-B8F3-C1E9563A6F8D}"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251872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DF4FA-2AAA-45A0-B8F3-C1E9563A6F8D}"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184903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DF4FA-2AAA-45A0-B8F3-C1E9563A6F8D}"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1282798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119E01-95F1-4F49-8AAC-7F3A494444E0}"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2B7A5-380A-E14E-871C-A57C11EE09D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19E01-95F1-4F49-8AAC-7F3A494444E0}"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2B7A5-380A-E14E-871C-A57C11EE09DA}"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19E01-95F1-4F49-8AAC-7F3A494444E0}"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2B7A5-380A-E14E-871C-A57C11EE09D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119E01-95F1-4F49-8AAC-7F3A494444E0}"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2B7A5-380A-E14E-871C-A57C11EE09DA}"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119E01-95F1-4F49-8AAC-7F3A494444E0}" type="datetimeFigureOut">
              <a:rPr lang="en-US" smtClean="0"/>
              <a:t>7/8/2013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82B7A5-380A-E14E-871C-A57C11EE09D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19E01-95F1-4F49-8AAC-7F3A494444E0}" type="datetimeFigureOut">
              <a:rPr lang="en-US" smtClean="0"/>
              <a:t>7/8/2013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82B7A5-380A-E14E-871C-A57C11EE09DA}"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19E01-95F1-4F49-8AAC-7F3A494444E0}" type="datetimeFigureOut">
              <a:rPr lang="en-US" smtClean="0"/>
              <a:t>7/8/2013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82B7A5-380A-E14E-871C-A57C11EE09DA}"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19E01-95F1-4F49-8AAC-7F3A494444E0}"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2B7A5-380A-E14E-871C-A57C11EE09D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DF4FA-2AAA-45A0-B8F3-C1E9563A6F8D}"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3320184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19E01-95F1-4F49-8AAC-7F3A494444E0}"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2B7A5-380A-E14E-871C-A57C11EE09DA}"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19E01-95F1-4F49-8AAC-7F3A494444E0}"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2B7A5-380A-E14E-871C-A57C11EE09DA}"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19E01-95F1-4F49-8AAC-7F3A494444E0}"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2B7A5-380A-E14E-871C-A57C11EE09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8DF4FA-2AAA-45A0-B8F3-C1E9563A6F8D}"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301557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8DF4FA-2AAA-45A0-B8F3-C1E9563A6F8D}"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425501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8DF4FA-2AAA-45A0-B8F3-C1E9563A6F8D}" type="datetimeFigureOut">
              <a:rPr lang="en-US" smtClean="0"/>
              <a:t>7/8/2013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316249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8DF4FA-2AAA-45A0-B8F3-C1E9563A6F8D}" type="datetimeFigureOut">
              <a:rPr lang="en-US" smtClean="0"/>
              <a:t>7/8/2013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22956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DF4FA-2AAA-45A0-B8F3-C1E9563A6F8D}" type="datetimeFigureOut">
              <a:rPr lang="en-US" smtClean="0"/>
              <a:t>7/8/2013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378941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DF4FA-2AAA-45A0-B8F3-C1E9563A6F8D}"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195543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DF4FA-2AAA-45A0-B8F3-C1E9563A6F8D}"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91BC8-865B-4735-9A15-1990B3C4DA71}" type="slidenum">
              <a:rPr lang="en-US" smtClean="0"/>
              <a:t>‹#›</a:t>
            </a:fld>
            <a:endParaRPr lang="en-US"/>
          </a:p>
        </p:txBody>
      </p:sp>
    </p:spTree>
    <p:extLst>
      <p:ext uri="{BB962C8B-B14F-4D97-AF65-F5344CB8AC3E}">
        <p14:creationId xmlns:p14="http://schemas.microsoft.com/office/powerpoint/2010/main" val="202573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DF4FA-2AAA-45A0-B8F3-C1E9563A6F8D}" type="datetimeFigureOut">
              <a:rPr lang="en-US" smtClean="0"/>
              <a:t>7/8/2013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91BC8-865B-4735-9A15-1990B3C4DA71}" type="slidenum">
              <a:rPr lang="en-US" smtClean="0"/>
              <a:t>‹#›</a:t>
            </a:fld>
            <a:endParaRPr lang="en-US"/>
          </a:p>
        </p:txBody>
      </p:sp>
    </p:spTree>
    <p:extLst>
      <p:ext uri="{BB962C8B-B14F-4D97-AF65-F5344CB8AC3E}">
        <p14:creationId xmlns:p14="http://schemas.microsoft.com/office/powerpoint/2010/main" val="25118892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4119E01-95F1-4F49-8AAC-7F3A494444E0}" type="datetimeFigureOut">
              <a:rPr lang="en-US" smtClean="0"/>
              <a:t>7/8/2013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382B7A5-380A-E14E-871C-A57C11EE09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Princeton WWS </a:t>
            </a:r>
            <a:br>
              <a:rPr lang="en-US" dirty="0" smtClean="0"/>
            </a:br>
            <a:r>
              <a:rPr lang="en-US" dirty="0" smtClean="0"/>
              <a:t>Consolidation Review</a:t>
            </a:r>
            <a:endParaRPr lang="en-US" dirty="0"/>
          </a:p>
        </p:txBody>
      </p:sp>
      <p:sp>
        <p:nvSpPr>
          <p:cNvPr id="3" name="Subtitle 2"/>
          <p:cNvSpPr>
            <a:spLocks noGrp="1"/>
          </p:cNvSpPr>
          <p:nvPr>
            <p:ph type="subTitle" idx="1"/>
          </p:nvPr>
        </p:nvSpPr>
        <p:spPr/>
        <p:txBody>
          <a:bodyPr/>
          <a:lstStyle/>
          <a:p>
            <a:r>
              <a:rPr lang="en-US" dirty="0" smtClean="0"/>
              <a:t>Summary and </a:t>
            </a:r>
            <a:r>
              <a:rPr lang="en-US" dirty="0" smtClean="0"/>
              <a:t>Recommendations </a:t>
            </a:r>
          </a:p>
          <a:p>
            <a:r>
              <a:rPr lang="en-US" smtClean="0"/>
              <a:t>December 19, 2012</a:t>
            </a:r>
            <a:endParaRPr lang="en-US" dirty="0"/>
          </a:p>
        </p:txBody>
      </p:sp>
    </p:spTree>
    <p:extLst>
      <p:ext uri="{BB962C8B-B14F-4D97-AF65-F5344CB8AC3E}">
        <p14:creationId xmlns:p14="http://schemas.microsoft.com/office/powerpoint/2010/main" val="4041610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a:t>
            </a:r>
            <a:endParaRPr lang="en-US" dirty="0"/>
          </a:p>
        </p:txBody>
      </p:sp>
      <p:sp>
        <p:nvSpPr>
          <p:cNvPr id="3" name="Content Placeholder 2"/>
          <p:cNvSpPr>
            <a:spLocks noGrp="1"/>
          </p:cNvSpPr>
          <p:nvPr>
            <p:ph idx="1"/>
          </p:nvPr>
        </p:nvSpPr>
        <p:spPr/>
        <p:txBody>
          <a:bodyPr>
            <a:normAutofit/>
          </a:bodyPr>
          <a:lstStyle/>
          <a:p>
            <a:r>
              <a:rPr lang="en-US" dirty="0" smtClean="0"/>
              <a:t>Fourth consolidation attempt succeeded after failing in 1953, 1979, and 1996</a:t>
            </a:r>
          </a:p>
          <a:p>
            <a:r>
              <a:rPr lang="en-US" dirty="0" smtClean="0"/>
              <a:t>What made this time different? – Many factors -- Including:</a:t>
            </a:r>
          </a:p>
          <a:p>
            <a:pPr lvl="1"/>
            <a:r>
              <a:rPr lang="en-US" dirty="0" smtClean="0"/>
              <a:t>2008 Financial Crisis and projected consolidation savings</a:t>
            </a:r>
          </a:p>
          <a:p>
            <a:pPr lvl="1"/>
            <a:r>
              <a:rPr lang="en-US" dirty="0" smtClean="0"/>
              <a:t>2007 Adoption of Local Option Municipal Consolidation Act</a:t>
            </a:r>
          </a:p>
          <a:p>
            <a:pPr lvl="1"/>
            <a:r>
              <a:rPr lang="en-US" dirty="0" smtClean="0"/>
              <a:t>The Involvement of Governing Officials</a:t>
            </a:r>
          </a:p>
          <a:p>
            <a:pPr lvl="1"/>
            <a:r>
              <a:rPr lang="en-US" dirty="0" smtClean="0"/>
              <a:t>Support of a Experienced Consultant </a:t>
            </a:r>
          </a:p>
          <a:p>
            <a:pPr lvl="1"/>
            <a:endParaRPr lang="en-US" dirty="0"/>
          </a:p>
        </p:txBody>
      </p:sp>
    </p:spTree>
    <p:extLst>
      <p:ext uri="{BB962C8B-B14F-4D97-AF65-F5344CB8AC3E}">
        <p14:creationId xmlns:p14="http://schemas.microsoft.com/office/powerpoint/2010/main" val="413459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Leadership</a:t>
            </a:r>
            <a:endParaRPr lang="en-US" dirty="0"/>
          </a:p>
        </p:txBody>
      </p:sp>
      <p:sp>
        <p:nvSpPr>
          <p:cNvPr id="3" name="Content Placeholder 2"/>
          <p:cNvSpPr>
            <a:spLocks noGrp="1"/>
          </p:cNvSpPr>
          <p:nvPr>
            <p:ph idx="1"/>
          </p:nvPr>
        </p:nvSpPr>
        <p:spPr/>
        <p:txBody>
          <a:bodyPr/>
          <a:lstStyle/>
          <a:p>
            <a:r>
              <a:rPr lang="en-US" dirty="0" smtClean="0"/>
              <a:t>Transition Task Force</a:t>
            </a:r>
          </a:p>
          <a:p>
            <a:r>
              <a:rPr lang="en-US" dirty="0" smtClean="0"/>
              <a:t>Transition Task Force Subcommittees</a:t>
            </a:r>
            <a:endParaRPr lang="en-US" dirty="0"/>
          </a:p>
          <a:p>
            <a:r>
              <a:rPr lang="en-US" dirty="0" smtClean="0"/>
              <a:t>Governing Body</a:t>
            </a:r>
          </a:p>
          <a:p>
            <a:r>
              <a:rPr lang="en-US" dirty="0" smtClean="0"/>
              <a:t>Municipal Administrators</a:t>
            </a:r>
          </a:p>
          <a:p>
            <a:r>
              <a:rPr lang="en-US" dirty="0" smtClean="0"/>
              <a:t>NJ Dept. of Community Affairs (DCA)</a:t>
            </a:r>
            <a:endParaRPr lang="en-US" dirty="0"/>
          </a:p>
        </p:txBody>
      </p:sp>
    </p:spTree>
    <p:extLst>
      <p:ext uri="{BB962C8B-B14F-4D97-AF65-F5344CB8AC3E}">
        <p14:creationId xmlns:p14="http://schemas.microsoft.com/office/powerpoint/2010/main" val="1304674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Recommendations</a:t>
            </a:r>
            <a:endParaRPr lang="en-US" dirty="0"/>
          </a:p>
        </p:txBody>
      </p:sp>
    </p:spTree>
    <p:extLst>
      <p:ext uri="{BB962C8B-B14F-4D97-AF65-F5344CB8AC3E}">
        <p14:creationId xmlns:p14="http://schemas.microsoft.com/office/powerpoint/2010/main" val="3141308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1 Structure and Sequence</a:t>
            </a:r>
            <a:endParaRPr lang="en-US" dirty="0"/>
          </a:p>
        </p:txBody>
      </p:sp>
      <p:sp>
        <p:nvSpPr>
          <p:cNvPr id="3" name="Content Placeholder 2"/>
          <p:cNvSpPr>
            <a:spLocks noGrp="1"/>
          </p:cNvSpPr>
          <p:nvPr>
            <p:ph idx="1"/>
          </p:nvPr>
        </p:nvSpPr>
        <p:spPr/>
        <p:txBody>
          <a:bodyPr>
            <a:normAutofit/>
          </a:bodyPr>
          <a:lstStyle/>
          <a:p>
            <a:r>
              <a:rPr lang="en-US" dirty="0" smtClean="0"/>
              <a:t>The Princeton Experience</a:t>
            </a:r>
          </a:p>
          <a:p>
            <a:r>
              <a:rPr lang="en-US" dirty="0" smtClean="0"/>
              <a:t>Alternatives</a:t>
            </a:r>
          </a:p>
          <a:p>
            <a:pPr marL="914400" lvl="1" indent="-514350">
              <a:buFont typeface="+mj-lt"/>
              <a:buAutoNum type="arabicPeriod"/>
            </a:pPr>
            <a:r>
              <a:rPr lang="en-US" dirty="0" smtClean="0"/>
              <a:t>Appoint a volunteer Transition Task Force </a:t>
            </a:r>
            <a:r>
              <a:rPr lang="en-US" u="sng" dirty="0" smtClean="0"/>
              <a:t>but</a:t>
            </a:r>
            <a:r>
              <a:rPr lang="en-US" dirty="0" smtClean="0"/>
              <a:t> postpone TTF deliberations.</a:t>
            </a:r>
          </a:p>
          <a:p>
            <a:pPr marL="914400" lvl="1" indent="-514350">
              <a:buFont typeface="+mj-lt"/>
              <a:buAutoNum type="arabicPeriod"/>
            </a:pPr>
            <a:r>
              <a:rPr lang="en-US" dirty="0" smtClean="0"/>
              <a:t>Require members of the Consolidation Study Commission to implement consolidation.</a:t>
            </a:r>
          </a:p>
          <a:p>
            <a:pPr marL="914400" lvl="1" indent="-514350">
              <a:buFont typeface="+mj-lt"/>
              <a:buAutoNum type="arabicPeriod"/>
            </a:pPr>
            <a:r>
              <a:rPr lang="en-US" dirty="0" smtClean="0"/>
              <a:t>Delegate all consolidation implementation-related activities to municipal administrators and their staff.</a:t>
            </a:r>
          </a:p>
          <a:p>
            <a:r>
              <a:rPr lang="en-US" dirty="0" smtClean="0"/>
              <a:t>Hybrid option</a:t>
            </a:r>
          </a:p>
          <a:p>
            <a:pPr lvl="1"/>
            <a:r>
              <a:rPr lang="en-US" dirty="0" smtClean="0"/>
              <a:t>Create a TTF composed primarily of willing members of CSC, but also Governing Body members and Administrators from each municipality</a:t>
            </a:r>
          </a:p>
          <a:p>
            <a:pPr lvl="1"/>
            <a:r>
              <a:rPr lang="en-US" dirty="0" smtClean="0"/>
              <a:t>Give votes, give proper deference to professional Administrators</a:t>
            </a:r>
          </a:p>
          <a:p>
            <a:pPr lvl="1"/>
            <a:endParaRPr lang="en-US" dirty="0" smtClean="0"/>
          </a:p>
          <a:p>
            <a:endParaRPr lang="en-US" dirty="0"/>
          </a:p>
        </p:txBody>
      </p:sp>
    </p:spTree>
    <p:extLst>
      <p:ext uri="{BB962C8B-B14F-4D97-AF65-F5344CB8AC3E}">
        <p14:creationId xmlns:p14="http://schemas.microsoft.com/office/powerpoint/2010/main" val="431489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each</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082940556"/>
              </p:ext>
            </p:extLst>
          </p:nvPr>
        </p:nvGraphicFramePr>
        <p:xfrm>
          <a:off x="457200" y="1729316"/>
          <a:ext cx="8242816" cy="3045884"/>
        </p:xfrm>
        <a:graphic>
          <a:graphicData uri="http://schemas.openxmlformats.org/presentationml/2006/ole">
            <mc:AlternateContent xmlns:mc="http://schemas.openxmlformats.org/markup-compatibility/2006">
              <mc:Choice xmlns:v="urn:schemas-microsoft-com:vml" Requires="v">
                <p:oleObj spid="_x0000_s1076" name="Document" r:id="rId5" imgW="6083300" imgH="2247900" progId="Word.Document.12">
                  <p:embed/>
                </p:oleObj>
              </mc:Choice>
              <mc:Fallback>
                <p:oleObj name="Document" r:id="rId5" imgW="6083300" imgH="2247900" progId="Word.Document.12">
                  <p:embed/>
                  <p:pic>
                    <p:nvPicPr>
                      <p:cNvPr id="0" name=""/>
                      <p:cNvPicPr/>
                      <p:nvPr/>
                    </p:nvPicPr>
                    <p:blipFill>
                      <a:blip r:embed="rId6"/>
                      <a:stretch>
                        <a:fillRect/>
                      </a:stretch>
                    </p:blipFill>
                    <p:spPr>
                      <a:xfrm>
                        <a:off x="457200" y="1729316"/>
                        <a:ext cx="8242816" cy="3045884"/>
                      </a:xfrm>
                      <a:prstGeom prst="rect">
                        <a:avLst/>
                      </a:prstGeom>
                    </p:spPr>
                  </p:pic>
                </p:oleObj>
              </mc:Fallback>
            </mc:AlternateContent>
          </a:graphicData>
        </a:graphic>
      </p:graphicFrame>
    </p:spTree>
    <p:extLst>
      <p:ext uri="{BB962C8B-B14F-4D97-AF65-F5344CB8AC3E}">
        <p14:creationId xmlns:p14="http://schemas.microsoft.com/office/powerpoint/2010/main" val="3297239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2 Defining Transition SOW</a:t>
            </a:r>
            <a:endParaRPr lang="en-US" dirty="0"/>
          </a:p>
        </p:txBody>
      </p:sp>
      <p:sp>
        <p:nvSpPr>
          <p:cNvPr id="3" name="Content Placeholder 2"/>
          <p:cNvSpPr>
            <a:spLocks noGrp="1"/>
          </p:cNvSpPr>
          <p:nvPr>
            <p:ph idx="1"/>
          </p:nvPr>
        </p:nvSpPr>
        <p:spPr/>
        <p:txBody>
          <a:bodyPr/>
          <a:lstStyle/>
          <a:p>
            <a:r>
              <a:rPr lang="en-US" dirty="0" smtClean="0"/>
              <a:t>No precedent for Transition Task Force Resolution</a:t>
            </a:r>
          </a:p>
          <a:p>
            <a:r>
              <a:rPr lang="en-US" dirty="0" smtClean="0"/>
              <a:t>Uncertainty regarding SOW Depth</a:t>
            </a:r>
          </a:p>
          <a:p>
            <a:pPr lvl="1"/>
            <a:r>
              <a:rPr lang="en-US" dirty="0" smtClean="0"/>
              <a:t>“Do no harm” approach (respecting CSC precedent) vs. desire to seize the opportunity for systemic reform</a:t>
            </a:r>
          </a:p>
          <a:p>
            <a:pPr lvl="1"/>
            <a:r>
              <a:rPr lang="en-US" dirty="0" smtClean="0"/>
              <a:t>How deep in the weeds to explore</a:t>
            </a:r>
          </a:p>
          <a:p>
            <a:r>
              <a:rPr lang="en-US" dirty="0" smtClean="0"/>
              <a:t>Uncertainty regarding SOW Breadth </a:t>
            </a:r>
          </a:p>
          <a:p>
            <a:pPr lvl="1"/>
            <a:r>
              <a:rPr lang="en-US" dirty="0" smtClean="0"/>
              <a:t>Jurisdictional boundaries</a:t>
            </a:r>
          </a:p>
          <a:p>
            <a:pPr lvl="1"/>
            <a:r>
              <a:rPr lang="en-US" dirty="0" smtClean="0"/>
              <a:t>Empowering the work of others</a:t>
            </a:r>
          </a:p>
          <a:p>
            <a:pPr lvl="1"/>
            <a:endParaRPr lang="en-US" dirty="0" smtClean="0"/>
          </a:p>
          <a:p>
            <a:endParaRPr lang="en-US" dirty="0" smtClean="0"/>
          </a:p>
        </p:txBody>
      </p:sp>
    </p:spTree>
    <p:extLst>
      <p:ext uri="{BB962C8B-B14F-4D97-AF65-F5344CB8AC3E}">
        <p14:creationId xmlns:p14="http://schemas.microsoft.com/office/powerpoint/2010/main" val="2949276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2 (contd.) Recommendation</a:t>
            </a:r>
            <a:endParaRPr lang="en-US" dirty="0"/>
          </a:p>
        </p:txBody>
      </p:sp>
      <p:sp>
        <p:nvSpPr>
          <p:cNvPr id="3" name="Content Placeholder 2"/>
          <p:cNvSpPr>
            <a:spLocks noGrp="1"/>
          </p:cNvSpPr>
          <p:nvPr>
            <p:ph idx="1"/>
          </p:nvPr>
        </p:nvSpPr>
        <p:spPr/>
        <p:txBody>
          <a:bodyPr>
            <a:normAutofit/>
          </a:bodyPr>
          <a:lstStyle/>
          <a:p>
            <a:r>
              <a:rPr lang="en-US" dirty="0" smtClean="0"/>
              <a:t>Resolution </a:t>
            </a:r>
            <a:r>
              <a:rPr lang="en-US" dirty="0"/>
              <a:t>establishing the Transition Task </a:t>
            </a:r>
            <a:r>
              <a:rPr lang="en-US" dirty="0" smtClean="0"/>
              <a:t>Force</a:t>
            </a:r>
            <a:r>
              <a:rPr lang="en-US" dirty="0"/>
              <a:t> </a:t>
            </a:r>
            <a:r>
              <a:rPr lang="en-US" dirty="0" smtClean="0"/>
              <a:t>should ensure transition </a:t>
            </a:r>
            <a:r>
              <a:rPr lang="en-US" dirty="0"/>
              <a:t>team is absolutely clear on the parameters of its authority. </a:t>
            </a:r>
            <a:endParaRPr lang="en-US" dirty="0" smtClean="0"/>
          </a:p>
          <a:p>
            <a:pPr lvl="1"/>
            <a:r>
              <a:rPr lang="en-US" dirty="0" smtClean="0"/>
              <a:t>The degree to which TTF leaders will </a:t>
            </a:r>
            <a:r>
              <a:rPr lang="en-US" dirty="0"/>
              <a:t>be permitted to explore systemic reforms and/or other efficiency </a:t>
            </a:r>
            <a:r>
              <a:rPr lang="en-US" dirty="0" smtClean="0"/>
              <a:t>gains</a:t>
            </a:r>
            <a:endParaRPr lang="en-US" dirty="0"/>
          </a:p>
          <a:p>
            <a:pPr lvl="1"/>
            <a:r>
              <a:rPr lang="en-US" dirty="0"/>
              <a:t>W</a:t>
            </a:r>
            <a:r>
              <a:rPr lang="en-US" dirty="0" smtClean="0"/>
              <a:t>hether </a:t>
            </a:r>
            <a:r>
              <a:rPr lang="en-US" dirty="0"/>
              <a:t>or not they can weigh in on managerial decisions normally </a:t>
            </a:r>
            <a:r>
              <a:rPr lang="en-US" dirty="0" smtClean="0"/>
              <a:t>determined </a:t>
            </a:r>
            <a:r>
              <a:rPr lang="en-US" dirty="0"/>
              <a:t>by professional staff. </a:t>
            </a:r>
            <a:endParaRPr lang="en-US" dirty="0" smtClean="0"/>
          </a:p>
          <a:p>
            <a:r>
              <a:rPr lang="en-US" dirty="0" smtClean="0"/>
              <a:t>Clearly set jurisdictional boundaries </a:t>
            </a:r>
          </a:p>
          <a:p>
            <a:r>
              <a:rPr lang="en-US" dirty="0"/>
              <a:t>C</a:t>
            </a:r>
            <a:r>
              <a:rPr lang="en-US" dirty="0" smtClean="0"/>
              <a:t>ommunicate progress across subcommittees</a:t>
            </a:r>
          </a:p>
          <a:p>
            <a:endParaRPr lang="en-US" dirty="0"/>
          </a:p>
        </p:txBody>
      </p:sp>
    </p:spTree>
    <p:extLst>
      <p:ext uri="{BB962C8B-B14F-4D97-AF65-F5344CB8AC3E}">
        <p14:creationId xmlns:p14="http://schemas.microsoft.com/office/powerpoint/2010/main" val="794549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3 Money Matters</a:t>
            </a:r>
            <a:endParaRPr lang="en-US" dirty="0"/>
          </a:p>
        </p:txBody>
      </p:sp>
      <p:sp>
        <p:nvSpPr>
          <p:cNvPr id="3" name="Content Placeholder 2"/>
          <p:cNvSpPr>
            <a:spLocks noGrp="1"/>
          </p:cNvSpPr>
          <p:nvPr>
            <p:ph idx="1"/>
          </p:nvPr>
        </p:nvSpPr>
        <p:spPr/>
        <p:txBody>
          <a:bodyPr/>
          <a:lstStyle/>
          <a:p>
            <a:r>
              <a:rPr lang="en-US" dirty="0" smtClean="0"/>
              <a:t>Anticipate challenges in harmonizing budgets</a:t>
            </a:r>
          </a:p>
          <a:p>
            <a:r>
              <a:rPr lang="en-US" dirty="0" smtClean="0"/>
              <a:t>Seek prior clarity from state on cost reimbursement eligibility</a:t>
            </a:r>
          </a:p>
          <a:p>
            <a:pPr lvl="1"/>
            <a:r>
              <a:rPr lang="en-US" dirty="0" smtClean="0"/>
              <a:t>Defining what is directly transition related</a:t>
            </a:r>
          </a:p>
          <a:p>
            <a:pPr marL="0" indent="0">
              <a:buNone/>
            </a:pPr>
            <a:endParaRPr lang="en-US" dirty="0" smtClean="0"/>
          </a:p>
          <a:p>
            <a:endParaRPr lang="en-US" dirty="0"/>
          </a:p>
        </p:txBody>
      </p:sp>
    </p:spTree>
    <p:extLst>
      <p:ext uri="{BB962C8B-B14F-4D97-AF65-F5344CB8AC3E}">
        <p14:creationId xmlns:p14="http://schemas.microsoft.com/office/powerpoint/2010/main" val="199299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4 Transparency Concerns</a:t>
            </a:r>
            <a:endParaRPr lang="en-US" dirty="0"/>
          </a:p>
        </p:txBody>
      </p:sp>
      <p:sp>
        <p:nvSpPr>
          <p:cNvPr id="3" name="Content Placeholder 2"/>
          <p:cNvSpPr>
            <a:spLocks noGrp="1"/>
          </p:cNvSpPr>
          <p:nvPr>
            <p:ph idx="1"/>
          </p:nvPr>
        </p:nvSpPr>
        <p:spPr/>
        <p:txBody>
          <a:bodyPr/>
          <a:lstStyle/>
          <a:p>
            <a:r>
              <a:rPr lang="en-US" dirty="0" smtClean="0"/>
              <a:t>Confusion over disclosure requirements</a:t>
            </a:r>
          </a:p>
          <a:p>
            <a:pPr lvl="1"/>
            <a:r>
              <a:rPr lang="en-US" dirty="0" smtClean="0"/>
              <a:t>Full committee subject to OPMA guidelines</a:t>
            </a:r>
          </a:p>
          <a:p>
            <a:pPr lvl="1"/>
            <a:r>
              <a:rPr lang="en-US" dirty="0" smtClean="0"/>
              <a:t>Subcommittees exempted</a:t>
            </a:r>
          </a:p>
          <a:p>
            <a:r>
              <a:rPr lang="en-US" dirty="0" smtClean="0"/>
              <a:t>Should emails and other communication be outside public domain?</a:t>
            </a:r>
          </a:p>
          <a:p>
            <a:pPr marL="0" indent="0">
              <a:buNone/>
            </a:pPr>
            <a:r>
              <a:rPr lang="en-US" dirty="0" smtClean="0">
                <a:solidFill>
                  <a:schemeClr val="tx2"/>
                </a:solidFill>
              </a:rPr>
              <a:t>Recommendations</a:t>
            </a:r>
            <a:endParaRPr lang="en-US" dirty="0">
              <a:solidFill>
                <a:schemeClr val="tx2"/>
              </a:solidFill>
            </a:endParaRPr>
          </a:p>
          <a:p>
            <a:r>
              <a:rPr lang="en-US" dirty="0"/>
              <a:t>Outline public meeting policy prior to the deliberations</a:t>
            </a:r>
          </a:p>
          <a:p>
            <a:pPr lvl="1"/>
            <a:r>
              <a:rPr lang="en-US" dirty="0"/>
              <a:t>TTF issue clear directive</a:t>
            </a:r>
          </a:p>
          <a:p>
            <a:pPr lvl="1"/>
            <a:r>
              <a:rPr lang="en-US" dirty="0"/>
              <a:t>Hold debriefings after closed meetings</a:t>
            </a:r>
          </a:p>
          <a:p>
            <a:pPr lvl="1"/>
            <a:r>
              <a:rPr lang="en-US" dirty="0"/>
              <a:t>Inform public of their right to information, and facilitate access through web or social media</a:t>
            </a:r>
          </a:p>
          <a:p>
            <a:endParaRPr lang="en-US" dirty="0" smtClean="0"/>
          </a:p>
        </p:txBody>
      </p:sp>
    </p:spTree>
    <p:extLst>
      <p:ext uri="{BB962C8B-B14F-4D97-AF65-F5344CB8AC3E}">
        <p14:creationId xmlns:p14="http://schemas.microsoft.com/office/powerpoint/2010/main" val="4155312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5 Communication</a:t>
            </a:r>
            <a:endParaRPr lang="en-US" dirty="0"/>
          </a:p>
        </p:txBody>
      </p:sp>
      <p:sp>
        <p:nvSpPr>
          <p:cNvPr id="3" name="Content Placeholder 2"/>
          <p:cNvSpPr>
            <a:spLocks noGrp="1"/>
          </p:cNvSpPr>
          <p:nvPr>
            <p:ph idx="1"/>
          </p:nvPr>
        </p:nvSpPr>
        <p:spPr/>
        <p:txBody>
          <a:bodyPr>
            <a:normAutofit/>
          </a:bodyPr>
          <a:lstStyle/>
          <a:p>
            <a:r>
              <a:rPr lang="en-US" dirty="0" smtClean="0"/>
              <a:t>Understand the conflicting interests at play, resulting status-quo bias</a:t>
            </a:r>
          </a:p>
          <a:p>
            <a:pPr lvl="1"/>
            <a:r>
              <a:rPr lang="en-US" dirty="0" smtClean="0"/>
              <a:t>Service vs. costs </a:t>
            </a:r>
            <a:endParaRPr lang="en-US" dirty="0"/>
          </a:p>
          <a:p>
            <a:r>
              <a:rPr lang="en-US" dirty="0" smtClean="0"/>
              <a:t>Take measures to ensure balanced representation of interests</a:t>
            </a:r>
          </a:p>
          <a:p>
            <a:pPr lvl="1"/>
            <a:r>
              <a:rPr lang="en-US" dirty="0"/>
              <a:t>Engage consolidation’s beneficiary </a:t>
            </a:r>
            <a:r>
              <a:rPr lang="en-US" dirty="0" smtClean="0"/>
              <a:t>groups</a:t>
            </a:r>
          </a:p>
          <a:p>
            <a:pPr lvl="1"/>
            <a:r>
              <a:rPr lang="en-US" dirty="0" smtClean="0"/>
              <a:t>Quell false rumors by avoiding their repetition and providing contrary correct information</a:t>
            </a:r>
          </a:p>
          <a:p>
            <a:pPr lvl="1"/>
            <a:r>
              <a:rPr lang="en-US" dirty="0" smtClean="0"/>
              <a:t>Avoid overemphasizing losses, which have the tendency to loom larger than gains</a:t>
            </a:r>
          </a:p>
          <a:p>
            <a:pPr lvl="1"/>
            <a:r>
              <a:rPr lang="en-US" dirty="0" smtClean="0"/>
              <a:t>Elevate rhetoric to consolidation’s overarching goals</a:t>
            </a:r>
          </a:p>
        </p:txBody>
      </p:sp>
    </p:spTree>
    <p:extLst>
      <p:ext uri="{BB962C8B-B14F-4D97-AF65-F5344CB8AC3E}">
        <p14:creationId xmlns:p14="http://schemas.microsoft.com/office/powerpoint/2010/main" val="381006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Scope of Evaluation</a:t>
            </a:r>
          </a:p>
          <a:p>
            <a:r>
              <a:rPr lang="en-US" dirty="0" smtClean="0"/>
              <a:t>Background on the Princeton Case</a:t>
            </a:r>
          </a:p>
          <a:p>
            <a:r>
              <a:rPr lang="en-US" dirty="0" smtClean="0"/>
              <a:t>Recommendations</a:t>
            </a:r>
          </a:p>
          <a:p>
            <a:endParaRPr lang="en-US" dirty="0"/>
          </a:p>
        </p:txBody>
      </p:sp>
    </p:spTree>
    <p:extLst>
      <p:ext uri="{BB962C8B-B14F-4D97-AF65-F5344CB8AC3E}">
        <p14:creationId xmlns:p14="http://schemas.microsoft.com/office/powerpoint/2010/main" val="1410448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6</a:t>
            </a:r>
            <a:r>
              <a:rPr lang="en-US" dirty="0"/>
              <a:t> Service Levels vs. Savings</a:t>
            </a:r>
          </a:p>
        </p:txBody>
      </p:sp>
      <p:sp>
        <p:nvSpPr>
          <p:cNvPr id="3" name="Content Placeholder 2"/>
          <p:cNvSpPr>
            <a:spLocks noGrp="1"/>
          </p:cNvSpPr>
          <p:nvPr>
            <p:ph idx="1"/>
          </p:nvPr>
        </p:nvSpPr>
        <p:spPr/>
        <p:txBody>
          <a:bodyPr/>
          <a:lstStyle/>
          <a:p>
            <a:r>
              <a:rPr lang="en-US" dirty="0" smtClean="0"/>
              <a:t>Anticipate tendency to err on the side of service-level maintenance over cost-savings</a:t>
            </a:r>
          </a:p>
          <a:p>
            <a:r>
              <a:rPr lang="en-US" dirty="0" smtClean="0"/>
              <a:t>Outside consultant useful in implementing unpopular reforms or resolving competing agendas</a:t>
            </a:r>
          </a:p>
          <a:p>
            <a:r>
              <a:rPr lang="en-US" dirty="0" smtClean="0"/>
              <a:t>Deflect attention from zero-sum issues toward measures</a:t>
            </a:r>
            <a:r>
              <a:rPr lang="x-none" dirty="0" smtClean="0"/>
              <a:t> </a:t>
            </a:r>
            <a:r>
              <a:rPr lang="en-US" dirty="0" smtClean="0"/>
              <a:t>bringing about efficiencies of scale</a:t>
            </a:r>
          </a:p>
          <a:p>
            <a:pPr lvl="1"/>
            <a:r>
              <a:rPr lang="en-US" dirty="0" smtClean="0"/>
              <a:t>I&amp;O task force did a great job with this</a:t>
            </a:r>
          </a:p>
          <a:p>
            <a:pPr lvl="1"/>
            <a:endParaRPr lang="en-US" dirty="0"/>
          </a:p>
        </p:txBody>
      </p:sp>
    </p:spTree>
    <p:extLst>
      <p:ext uri="{BB962C8B-B14F-4D97-AF65-F5344CB8AC3E}">
        <p14:creationId xmlns:p14="http://schemas.microsoft.com/office/powerpoint/2010/main" val="443802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to Other Municipalities</a:t>
            </a:r>
            <a:endParaRPr lang="en-US" dirty="0"/>
          </a:p>
        </p:txBody>
      </p:sp>
      <p:sp>
        <p:nvSpPr>
          <p:cNvPr id="3" name="Content Placeholder 2"/>
          <p:cNvSpPr>
            <a:spLocks noGrp="1"/>
          </p:cNvSpPr>
          <p:nvPr>
            <p:ph idx="1"/>
          </p:nvPr>
        </p:nvSpPr>
        <p:spPr/>
        <p:txBody>
          <a:bodyPr/>
          <a:lstStyle/>
          <a:p>
            <a:r>
              <a:rPr lang="en-US" dirty="0" smtClean="0"/>
              <a:t>Princeton’s unique resources</a:t>
            </a:r>
          </a:p>
          <a:p>
            <a:r>
              <a:rPr lang="en-US" dirty="0" smtClean="0"/>
              <a:t>Initiative of municipal leadership</a:t>
            </a:r>
          </a:p>
          <a:p>
            <a:r>
              <a:rPr lang="en-US" dirty="0" smtClean="0"/>
              <a:t>Differential benefits in terms of cost-savings</a:t>
            </a:r>
          </a:p>
          <a:p>
            <a:pPr lvl="1"/>
            <a:r>
              <a:rPr lang="en-US" dirty="0" smtClean="0"/>
              <a:t>Princeton already had many consolidated or shared services</a:t>
            </a:r>
          </a:p>
          <a:p>
            <a:pPr lvl="1"/>
            <a:r>
              <a:rPr lang="en-US" dirty="0" smtClean="0"/>
              <a:t>Low-hanging fruit may have already been picked</a:t>
            </a:r>
          </a:p>
          <a:p>
            <a:pPr lvl="1"/>
            <a:r>
              <a:rPr lang="en-US" dirty="0" smtClean="0"/>
              <a:t>Other communities may have greater opportunity for cost-savings</a:t>
            </a:r>
            <a:endParaRPr lang="en-US" dirty="0"/>
          </a:p>
        </p:txBody>
      </p:sp>
    </p:spTree>
    <p:extLst>
      <p:ext uri="{BB962C8B-B14F-4D97-AF65-F5344CB8AC3E}">
        <p14:creationId xmlns:p14="http://schemas.microsoft.com/office/powerpoint/2010/main" val="2724860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Remarks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81460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this Evening</a:t>
            </a:r>
            <a:endParaRPr lang="en-US" dirty="0"/>
          </a:p>
        </p:txBody>
      </p:sp>
      <p:sp>
        <p:nvSpPr>
          <p:cNvPr id="3" name="Content Placeholder 2"/>
          <p:cNvSpPr>
            <a:spLocks noGrp="1"/>
          </p:cNvSpPr>
          <p:nvPr>
            <p:ph idx="1"/>
          </p:nvPr>
        </p:nvSpPr>
        <p:spPr/>
        <p:txBody>
          <a:bodyPr/>
          <a:lstStyle/>
          <a:p>
            <a:r>
              <a:rPr lang="en-US" dirty="0" smtClean="0"/>
              <a:t>Review the work of the transition process from our perspective</a:t>
            </a:r>
          </a:p>
          <a:p>
            <a:r>
              <a:rPr lang="en-US" dirty="0" smtClean="0"/>
              <a:t>Discuss the </a:t>
            </a:r>
            <a:r>
              <a:rPr lang="en-US" dirty="0" err="1" smtClean="0"/>
              <a:t>learnings</a:t>
            </a:r>
            <a:r>
              <a:rPr lang="en-US" dirty="0" smtClean="0"/>
              <a:t> and recommendations</a:t>
            </a:r>
          </a:p>
          <a:p>
            <a:r>
              <a:rPr lang="en-US" dirty="0" smtClean="0"/>
              <a:t>Answer questions about our observations</a:t>
            </a:r>
          </a:p>
          <a:p>
            <a:endParaRPr lang="en-US" dirty="0"/>
          </a:p>
        </p:txBody>
      </p:sp>
    </p:spTree>
    <p:extLst>
      <p:ext uri="{BB962C8B-B14F-4D97-AF65-F5344CB8AC3E}">
        <p14:creationId xmlns:p14="http://schemas.microsoft.com/office/powerpoint/2010/main" val="94279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Scope of evaluation</a:t>
            </a:r>
            <a:endParaRPr lang="en-US" dirty="0"/>
          </a:p>
        </p:txBody>
      </p:sp>
    </p:spTree>
    <p:extLst>
      <p:ext uri="{BB962C8B-B14F-4D97-AF65-F5344CB8AC3E}">
        <p14:creationId xmlns:p14="http://schemas.microsoft.com/office/powerpoint/2010/main" val="2467440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Woodrow Wilson School Team</a:t>
            </a:r>
            <a:endParaRPr lang="en-US" dirty="0"/>
          </a:p>
        </p:txBody>
      </p:sp>
      <p:sp>
        <p:nvSpPr>
          <p:cNvPr id="3" name="Content Placeholder 2"/>
          <p:cNvSpPr>
            <a:spLocks noGrp="1"/>
          </p:cNvSpPr>
          <p:nvPr>
            <p:ph idx="1"/>
          </p:nvPr>
        </p:nvSpPr>
        <p:spPr/>
        <p:txBody>
          <a:bodyPr>
            <a:normAutofit/>
          </a:bodyPr>
          <a:lstStyle/>
          <a:p>
            <a:r>
              <a:rPr lang="en-US" dirty="0" smtClean="0"/>
              <a:t>Four Masters in Public Affairs students, one undergraduate</a:t>
            </a:r>
          </a:p>
          <a:p>
            <a:pPr lvl="1"/>
            <a:r>
              <a:rPr lang="en-US" dirty="0" smtClean="0"/>
              <a:t>Laura Blumenthal, Monica Chon, Logan Clark, Kim Harris, Daniel Sanchez</a:t>
            </a:r>
          </a:p>
          <a:p>
            <a:r>
              <a:rPr lang="en-US" dirty="0" smtClean="0"/>
              <a:t>Each student followed the activities of one Transition Task Force subcommittee that community and municipal leaders agreed was most critical</a:t>
            </a:r>
          </a:p>
          <a:p>
            <a:pPr lvl="1"/>
            <a:r>
              <a:rPr lang="en-US" dirty="0"/>
              <a:t>Facilities and Other Assets</a:t>
            </a:r>
          </a:p>
          <a:p>
            <a:pPr lvl="1"/>
            <a:r>
              <a:rPr lang="en-US" dirty="0"/>
              <a:t>Finance</a:t>
            </a:r>
          </a:p>
          <a:p>
            <a:pPr lvl="1"/>
            <a:r>
              <a:rPr lang="en-US" dirty="0"/>
              <a:t>Infrastructure and Operations</a:t>
            </a:r>
          </a:p>
          <a:p>
            <a:pPr lvl="1"/>
            <a:r>
              <a:rPr lang="en-US" dirty="0"/>
              <a:t>Personnel </a:t>
            </a:r>
          </a:p>
          <a:p>
            <a:pPr lvl="1"/>
            <a:r>
              <a:rPr lang="en-US" dirty="0"/>
              <a:t>Public </a:t>
            </a:r>
            <a:r>
              <a:rPr lang="en-US" dirty="0" smtClean="0"/>
              <a:t>Safety</a:t>
            </a:r>
          </a:p>
          <a:p>
            <a:pPr marL="274320" lvl="1" indent="0">
              <a:buNone/>
            </a:pPr>
            <a:endParaRPr lang="en-US" dirty="0"/>
          </a:p>
          <a:p>
            <a:endParaRPr lang="en-US" dirty="0" smtClean="0"/>
          </a:p>
          <a:p>
            <a:endParaRPr lang="en-US" dirty="0"/>
          </a:p>
        </p:txBody>
      </p:sp>
    </p:spTree>
    <p:extLst>
      <p:ext uri="{BB962C8B-B14F-4D97-AF65-F5344CB8AC3E}">
        <p14:creationId xmlns:p14="http://schemas.microsoft.com/office/powerpoint/2010/main" val="492602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 Methodology</a:t>
            </a:r>
            <a:endParaRPr lang="en-US" dirty="0"/>
          </a:p>
        </p:txBody>
      </p:sp>
      <p:sp>
        <p:nvSpPr>
          <p:cNvPr id="3" name="Content Placeholder 2"/>
          <p:cNvSpPr>
            <a:spLocks noGrp="1"/>
          </p:cNvSpPr>
          <p:nvPr>
            <p:ph idx="1"/>
          </p:nvPr>
        </p:nvSpPr>
        <p:spPr/>
        <p:txBody>
          <a:bodyPr/>
          <a:lstStyle/>
          <a:p>
            <a:r>
              <a:rPr lang="en-US" dirty="0" smtClean="0"/>
              <a:t>Attendance at meetings</a:t>
            </a:r>
          </a:p>
          <a:p>
            <a:r>
              <a:rPr lang="en-US" dirty="0" smtClean="0"/>
              <a:t>Document reviews</a:t>
            </a:r>
          </a:p>
          <a:p>
            <a:r>
              <a:rPr lang="en-US" dirty="0"/>
              <a:t>Personal i</a:t>
            </a:r>
            <a:r>
              <a:rPr lang="en-US" dirty="0" smtClean="0"/>
              <a:t>nterviews</a:t>
            </a:r>
          </a:p>
          <a:p>
            <a:r>
              <a:rPr lang="en-US" dirty="0"/>
              <a:t>Anonymous web-based </a:t>
            </a:r>
            <a:r>
              <a:rPr lang="en-US" dirty="0" smtClean="0"/>
              <a:t>survey</a:t>
            </a:r>
          </a:p>
          <a:p>
            <a:r>
              <a:rPr lang="en-US" dirty="0" smtClean="0"/>
              <a:t>Literature reviews</a:t>
            </a:r>
          </a:p>
          <a:p>
            <a:r>
              <a:rPr lang="en-US" dirty="0" smtClean="0"/>
              <a:t>Team meetings</a:t>
            </a:r>
          </a:p>
        </p:txBody>
      </p:sp>
    </p:spTree>
    <p:extLst>
      <p:ext uri="{BB962C8B-B14F-4D97-AF65-F5344CB8AC3E}">
        <p14:creationId xmlns:p14="http://schemas.microsoft.com/office/powerpoint/2010/main" val="307127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ADD?</a:t>
            </a:r>
            <a:endParaRPr lang="en-US" dirty="0"/>
          </a:p>
        </p:txBody>
      </p:sp>
      <p:sp>
        <p:nvSpPr>
          <p:cNvPr id="3" name="Content Placeholder 2"/>
          <p:cNvSpPr>
            <a:spLocks noGrp="1"/>
          </p:cNvSpPr>
          <p:nvPr>
            <p:ph idx="1"/>
          </p:nvPr>
        </p:nvSpPr>
        <p:spPr/>
        <p:txBody>
          <a:bodyPr/>
          <a:lstStyle/>
          <a:p>
            <a:r>
              <a:rPr lang="en-US" dirty="0" smtClean="0"/>
              <a:t>CGR</a:t>
            </a:r>
          </a:p>
          <a:p>
            <a:pPr lvl="1"/>
            <a:r>
              <a:rPr lang="en-US" dirty="0" smtClean="0"/>
              <a:t>Documentation of key events</a:t>
            </a:r>
          </a:p>
          <a:p>
            <a:r>
              <a:rPr lang="en-US" dirty="0" smtClean="0"/>
              <a:t>Woodrow Wilson School Graduate Consulting</a:t>
            </a:r>
          </a:p>
          <a:p>
            <a:pPr lvl="1"/>
            <a:r>
              <a:rPr lang="en-US" dirty="0" smtClean="0"/>
              <a:t>Subjective </a:t>
            </a:r>
            <a:r>
              <a:rPr lang="en-US" dirty="0"/>
              <a:t>a</a:t>
            </a:r>
            <a:r>
              <a:rPr lang="en-US" dirty="0" smtClean="0"/>
              <a:t>nalysis of the transition process</a:t>
            </a:r>
          </a:p>
          <a:p>
            <a:pPr lvl="1"/>
            <a:r>
              <a:rPr lang="en-US" dirty="0" smtClean="0"/>
              <a:t>Attempts to distill generalizable lessons from the Princeton experience</a:t>
            </a:r>
          </a:p>
          <a:p>
            <a:pPr lvl="1"/>
            <a:r>
              <a:rPr lang="en-US" dirty="0" smtClean="0"/>
              <a:t>Intended audience outside of Princeton</a:t>
            </a:r>
          </a:p>
        </p:txBody>
      </p:sp>
    </p:spTree>
    <p:extLst>
      <p:ext uri="{BB962C8B-B14F-4D97-AF65-F5344CB8AC3E}">
        <p14:creationId xmlns:p14="http://schemas.microsoft.com/office/powerpoint/2010/main" val="1034278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Tone of Evaluation</a:t>
            </a:r>
            <a:endParaRPr lang="en-US" dirty="0"/>
          </a:p>
        </p:txBody>
      </p:sp>
      <p:sp>
        <p:nvSpPr>
          <p:cNvPr id="5" name="Content Placeholder 2"/>
          <p:cNvSpPr>
            <a:spLocks noGrp="1"/>
          </p:cNvSpPr>
          <p:nvPr>
            <p:ph idx="1"/>
          </p:nvPr>
        </p:nvSpPr>
        <p:spPr>
          <a:xfrm>
            <a:off x="457200" y="1600200"/>
            <a:ext cx="8229600" cy="4876800"/>
          </a:xfrm>
        </p:spPr>
        <p:txBody>
          <a:bodyPr/>
          <a:lstStyle/>
          <a:p>
            <a:endParaRPr lang="en-US" dirty="0" smtClean="0"/>
          </a:p>
        </p:txBody>
      </p:sp>
    </p:spTree>
    <p:extLst>
      <p:ext uri="{BB962C8B-B14F-4D97-AF65-F5344CB8AC3E}">
        <p14:creationId xmlns:p14="http://schemas.microsoft.com/office/powerpoint/2010/main" val="1641036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Background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366469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1102</TotalTime>
  <Words>1727</Words>
  <Application>Microsoft Office PowerPoint</Application>
  <PresentationFormat>On-screen Show (4:3)</PresentationFormat>
  <Paragraphs>223</Paragraphs>
  <Slides>22</Slides>
  <Notes>22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5" baseType="lpstr">
      <vt:lpstr>Custom Design</vt:lpstr>
      <vt:lpstr>Clarity</vt:lpstr>
      <vt:lpstr>Document</vt:lpstr>
      <vt:lpstr>Princeton WWS  Consolidation Review</vt:lpstr>
      <vt:lpstr>Presentation Outline</vt:lpstr>
      <vt:lpstr>Goals for this Evening</vt:lpstr>
      <vt:lpstr>Scope of evaluation</vt:lpstr>
      <vt:lpstr>Woodrow Wilson School Team</vt:lpstr>
      <vt:lpstr>The Research Methodology</vt:lpstr>
      <vt:lpstr>WHAT DO WE ADD?</vt:lpstr>
      <vt:lpstr>Note on Tone of Evaluation</vt:lpstr>
      <vt:lpstr>Background</vt:lpstr>
      <vt:lpstr>Historical Context</vt:lpstr>
      <vt:lpstr>Consolidation Leadership</vt:lpstr>
      <vt:lpstr>The Recommendations</vt:lpstr>
      <vt:lpstr>No. 1 Structure and Sequence</vt:lpstr>
      <vt:lpstr>Pros and Cons of each</vt:lpstr>
      <vt:lpstr>No. 2 Defining Transition SOW</vt:lpstr>
      <vt:lpstr>No. 2 (contd.) Recommendation</vt:lpstr>
      <vt:lpstr>No. 3 Money Matters</vt:lpstr>
      <vt:lpstr>No. 4 Transparency Concerns</vt:lpstr>
      <vt:lpstr>No. 5 Communication</vt:lpstr>
      <vt:lpstr>No. 6 Service Levels vs. Savings</vt:lpstr>
      <vt:lpstr>Applications to Other Municipalities</vt:lpstr>
      <vt:lpstr>Closing Remarks</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Logan Clark</dc:creator>
  <cp:lastModifiedBy>Owner</cp:lastModifiedBy>
  <cp:revision>81</cp:revision>
  <cp:lastPrinted>2012-12-19T23:25:00Z</cp:lastPrinted>
  <dcterms:created xsi:type="dcterms:W3CDTF">2012-12-14T11:29:50Z</dcterms:created>
  <dcterms:modified xsi:type="dcterms:W3CDTF">2013-07-08T15:53:37Z</dcterms:modified>
</cp:coreProperties>
</file>