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1"/>
    <p:sldMasterId id="2147483695" r:id="rId2"/>
  </p:sldMasterIdLst>
  <p:notesMasterIdLst>
    <p:notesMasterId r:id="rId37"/>
  </p:notesMasterIdLst>
  <p:sldIdLst>
    <p:sldId id="256" r:id="rId3"/>
    <p:sldId id="257" r:id="rId4"/>
    <p:sldId id="302" r:id="rId5"/>
    <p:sldId id="297" r:id="rId6"/>
    <p:sldId id="276" r:id="rId7"/>
    <p:sldId id="303" r:id="rId8"/>
    <p:sldId id="263" r:id="rId9"/>
    <p:sldId id="260" r:id="rId10"/>
    <p:sldId id="298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34"/>
    <a:srgbClr val="4D6E76"/>
    <a:srgbClr val="C0D3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70" d="100"/>
          <a:sy n="70" d="100"/>
        </p:scale>
        <p:origin x="-2082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1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 b="0" cap="none" spc="0">
                <a:ln>
                  <a:noFill/>
                </a:ln>
                <a:solidFill>
                  <a:srgbClr val="4D6E76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>
                    <a:lumMod val="25000"/>
                  </a:schemeClr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4D6E76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4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4D6E76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4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38200" y="457200"/>
            <a:ext cx="17668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60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943600"/>
            <a:ext cx="866775" cy="7334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Straight Connector 15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rgbClr val="4D6E76"/>
                </a:gs>
                <a:gs pos="100000">
                  <a:schemeClr val="bg1"/>
                </a:gs>
              </a:gsLst>
              <a:lin ang="108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7086600" y="64008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Inform</a:t>
            </a:r>
            <a:r>
              <a:rPr lang="en-US" sz="1300" i="1" baseline="0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 &amp; Empower</a:t>
            </a:r>
            <a:endParaRPr lang="en-US" sz="1300" i="1" dirty="0">
              <a:solidFill>
                <a:srgbClr val="4D6E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400800" y="632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dirty="0" smtClean="0">
                <a:solidFill>
                  <a:srgbClr val="A40034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2000" b="0" i="0" dirty="0">
              <a:solidFill>
                <a:srgbClr val="A4003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  <p:sp>
        <p:nvSpPr>
          <p:cNvPr id="16" name="Straight Connector 15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rgbClr val="4D6E76"/>
                </a:gs>
                <a:gs pos="100000">
                  <a:schemeClr val="bg1"/>
                </a:gs>
              </a:gsLst>
              <a:lin ang="108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7086600" y="64008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Inform</a:t>
            </a:r>
            <a:r>
              <a:rPr lang="en-US" sz="1300" i="1" baseline="0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 &amp; Empower</a:t>
            </a:r>
            <a:endParaRPr lang="en-US" sz="1300" i="1" dirty="0">
              <a:solidFill>
                <a:srgbClr val="4D6E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6400800" y="632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dirty="0" smtClean="0">
                <a:solidFill>
                  <a:srgbClr val="A40034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2000" b="0" i="0" dirty="0">
              <a:solidFill>
                <a:srgbClr val="A4003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 b="0" cap="none" spc="0">
                <a:ln>
                  <a:noFill/>
                </a:ln>
                <a:solidFill>
                  <a:srgbClr val="4D6E76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>
                    <a:lumMod val="25000"/>
                  </a:schemeClr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4D6E76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4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4D6E76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4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8200" y="457200"/>
            <a:ext cx="17668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A41C37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6000" dirty="0">
              <a:solidFill>
                <a:srgbClr val="A41C3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96th_signature_webcolor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14400" y="6019800"/>
            <a:ext cx="8953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09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buClr>
                <a:schemeClr val="tx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bg1">
                  <a:lumMod val="50000"/>
                </a:schemeClr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8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3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3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3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2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buClr>
                <a:schemeClr val="tx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bg1">
                  <a:lumMod val="50000"/>
                </a:schemeClr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6096000"/>
            <a:ext cx="866775" cy="7334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rgbClr val="4D6E76"/>
                </a:gs>
                <a:gs pos="100000">
                  <a:schemeClr val="bg1"/>
                </a:gs>
              </a:gsLst>
              <a:lin ang="108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86600" y="64008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Inform &amp; Empower</a:t>
            </a:r>
            <a:endParaRPr lang="en-US" sz="1300" i="1" dirty="0">
              <a:solidFill>
                <a:srgbClr val="4D6E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400800" y="632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40034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2000" dirty="0">
              <a:solidFill>
                <a:srgbClr val="A4003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4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rgbClr val="4D6E76"/>
                </a:gs>
                <a:gs pos="100000">
                  <a:schemeClr val="bg1"/>
                </a:gs>
              </a:gsLst>
              <a:lin ang="108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086600" y="64008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Inform &amp; Empower</a:t>
            </a:r>
            <a:endParaRPr lang="en-US" sz="1300" i="1" dirty="0">
              <a:solidFill>
                <a:srgbClr val="4D6E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400800" y="632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40034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2000" dirty="0">
              <a:solidFill>
                <a:srgbClr val="A4003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rgbClr val="4D6E76"/>
                </a:gs>
                <a:gs pos="100000">
                  <a:schemeClr val="bg1"/>
                </a:gs>
              </a:gsLst>
              <a:lin ang="108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7086600" y="64008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Inform &amp; Empower</a:t>
            </a:r>
            <a:endParaRPr lang="en-US" sz="1300" i="1" dirty="0">
              <a:solidFill>
                <a:srgbClr val="4D6E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400800" y="632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40034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2000" dirty="0">
              <a:solidFill>
                <a:srgbClr val="A4003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05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5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rgbClr val="4D6E76"/>
                </a:gs>
                <a:gs pos="100000">
                  <a:schemeClr val="bg1"/>
                </a:gs>
              </a:gsLst>
              <a:lin ang="108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086600" y="64008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Inform &amp; Empower</a:t>
            </a:r>
            <a:endParaRPr lang="en-US" sz="1300" i="1" dirty="0">
              <a:solidFill>
                <a:srgbClr val="4D6E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6400800" y="632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40034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2000" dirty="0">
              <a:solidFill>
                <a:srgbClr val="A4003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1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rgbClr val="4D6E76"/>
                </a:gs>
                <a:gs pos="100000">
                  <a:schemeClr val="bg1"/>
                </a:gs>
              </a:gsLst>
              <a:lin ang="108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086600" y="64008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Inform</a:t>
            </a:r>
            <a:r>
              <a:rPr lang="en-US" sz="1300" i="1" baseline="0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 &amp; Empower</a:t>
            </a:r>
            <a:endParaRPr lang="en-US" sz="1300" i="1" dirty="0">
              <a:solidFill>
                <a:srgbClr val="4D6E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400800" y="632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dirty="0" smtClean="0">
                <a:solidFill>
                  <a:srgbClr val="A40034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2000" b="0" i="0" dirty="0">
              <a:solidFill>
                <a:srgbClr val="A4003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  <p:sp>
        <p:nvSpPr>
          <p:cNvPr id="18" name="Straight Connector 17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rgbClr val="4D6E76"/>
                </a:gs>
                <a:gs pos="100000">
                  <a:schemeClr val="bg1"/>
                </a:gs>
              </a:gsLst>
              <a:lin ang="108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086600" y="64008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Inform</a:t>
            </a:r>
            <a:r>
              <a:rPr lang="en-US" sz="1300" i="1" baseline="0" dirty="0" smtClean="0">
                <a:solidFill>
                  <a:srgbClr val="4D6E76"/>
                </a:solidFill>
                <a:latin typeface="Times New Roman" pitchFamily="18" charset="0"/>
                <a:cs typeface="Times New Roman" pitchFamily="18" charset="0"/>
              </a:rPr>
              <a:t> &amp; Empower</a:t>
            </a:r>
            <a:endParaRPr lang="en-US" sz="1300" i="1" dirty="0">
              <a:solidFill>
                <a:srgbClr val="4D6E7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400800" y="632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dirty="0" smtClean="0">
                <a:solidFill>
                  <a:srgbClr val="A40034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2000" b="0" i="0" dirty="0">
              <a:solidFill>
                <a:srgbClr val="A4003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fld id="{D4B5ADC2-7248-4799-8E52-477E151C3EE9}" type="slidenum">
              <a:rPr lang="en-US" b="1" smtClean="0"/>
              <a:pPr/>
              <a:t>‹#›</a:t>
            </a:fld>
            <a:endParaRPr lang="en-US" sz="1600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21594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9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rgbClr val="4D6E7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5"/>
        </a:buClr>
        <a:buSzPct val="76000"/>
        <a:buFont typeface="Wingdings 3"/>
        <a:buChar char="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tx2"/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‹#›</a:t>
            </a:fld>
            <a:endParaRPr lang="en-US" sz="1600" dirty="0">
              <a:solidFill>
                <a:srgbClr val="006A71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108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25400" cap="flat" cmpd="sng" algn="ctr">
            <a:gradFill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21594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008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rgbClr val="006A71"/>
                </a:solidFill>
                <a:latin typeface="Times New Roman" pitchFamily="18" charset="0"/>
                <a:cs typeface="Times New Roman" pitchFamily="18" charset="0"/>
              </a:rPr>
              <a:t>Inform &amp; Empower</a:t>
            </a:r>
            <a:endParaRPr lang="en-US" sz="1300" i="1" dirty="0">
              <a:solidFill>
                <a:srgbClr val="006A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6324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41C37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2000" dirty="0">
              <a:solidFill>
                <a:srgbClr val="A41C3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8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rgbClr val="4D6E7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5"/>
        </a:buClr>
        <a:buSzPct val="76000"/>
        <a:buFont typeface="Wingdings 3"/>
        <a:buChar char="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tx2"/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219200" y="3962400"/>
            <a:ext cx="6858000" cy="685800"/>
          </a:xfrm>
        </p:spPr>
        <p:txBody>
          <a:bodyPr/>
          <a:lstStyle/>
          <a:p>
            <a:r>
              <a:rPr lang="en-US" b="1" dirty="0" smtClean="0">
                <a:ln/>
                <a:solidFill>
                  <a:schemeClr val="accent1"/>
                </a:solidFill>
              </a:rPr>
              <a:t>Public Forum #3 | </a:t>
            </a:r>
            <a:r>
              <a:rPr lang="en-US" dirty="0" smtClean="0">
                <a:ln/>
                <a:solidFill>
                  <a:schemeClr val="accent1"/>
                </a:solidFill>
              </a:rPr>
              <a:t>October 18, 2012</a:t>
            </a:r>
            <a:endParaRPr lang="en-US" b="1" dirty="0">
              <a:ln/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858000" cy="609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Evaluation of Potential Government Structures / Services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700" i="1" dirty="0" smtClean="0"/>
              <a:t>Town and Village of Ossining, NY</a:t>
            </a:r>
            <a:endParaRPr lang="en-US"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 | </a:t>
            </a:r>
            <a:r>
              <a:rPr lang="en-US" dirty="0" smtClean="0"/>
              <a:t>Moving Forward…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Further Steering Committee consideration</a:t>
            </a:r>
          </a:p>
          <a:p>
            <a:pPr marL="548640" lvl="2" indent="0">
              <a:buNone/>
            </a:pPr>
            <a:r>
              <a:rPr lang="en-US" sz="2300" dirty="0" smtClean="0"/>
              <a:t>Town and Village boards to use study as a “point of departure” for discussing next steps</a:t>
            </a:r>
            <a:endParaRPr lang="en-US" sz="2300" dirty="0"/>
          </a:p>
          <a:p>
            <a:pPr marL="548640" lvl="2" indent="0"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Community discussion</a:t>
            </a:r>
          </a:p>
          <a:p>
            <a:pPr marL="548640" lvl="2" indent="0">
              <a:buNone/>
            </a:pPr>
            <a:r>
              <a:rPr lang="en-US" sz="2300" dirty="0" smtClean="0"/>
              <a:t>Is / are there option(s) that make sense which the community wishes to pursue?</a:t>
            </a:r>
            <a:endParaRPr lang="en-US" sz="2300" dirty="0"/>
          </a:p>
          <a:p>
            <a:pPr lvl="2"/>
            <a:r>
              <a:rPr lang="en-US" b="1" i="1" dirty="0" smtClean="0">
                <a:solidFill>
                  <a:srgbClr val="A41C37"/>
                </a:solidFill>
              </a:rPr>
              <a:t>If yes,</a:t>
            </a:r>
            <a:r>
              <a:rPr lang="en-US" b="1" dirty="0" smtClean="0">
                <a:solidFill>
                  <a:srgbClr val="A41C37"/>
                </a:solidFill>
              </a:rPr>
              <a:t> </a:t>
            </a:r>
            <a:r>
              <a:rPr lang="en-US" dirty="0" smtClean="0">
                <a:solidFill>
                  <a:srgbClr val="A41C37"/>
                </a:solidFill>
              </a:rPr>
              <a:t>then development of implementation plan(s)</a:t>
            </a:r>
          </a:p>
          <a:p>
            <a:pPr lvl="2"/>
            <a:r>
              <a:rPr lang="en-US" b="1" i="1" dirty="0" smtClean="0">
                <a:solidFill>
                  <a:srgbClr val="A41C37"/>
                </a:solidFill>
              </a:rPr>
              <a:t>If no,</a:t>
            </a:r>
            <a:r>
              <a:rPr lang="en-US" i="1" dirty="0" smtClean="0">
                <a:solidFill>
                  <a:srgbClr val="A41C37"/>
                </a:solidFill>
              </a:rPr>
              <a:t> </a:t>
            </a:r>
            <a:r>
              <a:rPr lang="en-US" dirty="0" smtClean="0">
                <a:solidFill>
                  <a:srgbClr val="A41C37"/>
                </a:solidFill>
              </a:rPr>
              <a:t>then continuation of existing structures, shared arrangements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10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148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2895600"/>
            <a:ext cx="6858000" cy="1143000"/>
          </a:xfrm>
        </p:spPr>
        <p:txBody>
          <a:bodyPr/>
          <a:lstStyle/>
          <a:p>
            <a:r>
              <a:rPr lang="en-US" b="1" dirty="0" smtClean="0"/>
              <a:t>Report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Summary of Options &amp; Impacts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</p:spPr>
        <p:txBody>
          <a:bodyPr/>
          <a:lstStyle/>
          <a:p>
            <a:fld id="{D4B5ADC2-7248-4799-8E52-477E151C3EE9}" type="slidenum">
              <a:rPr lang="en-US" b="1" smtClean="0"/>
              <a:pPr/>
              <a:t>11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2191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Identifying the Structural Options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Based on the project work plan, the study identified three basic </a:t>
            </a:r>
            <a:r>
              <a:rPr lang="en-US" u="sng" dirty="0" smtClean="0">
                <a:solidFill>
                  <a:schemeClr val="accent4"/>
                </a:solidFill>
              </a:rPr>
              <a:t>structural</a:t>
            </a:r>
            <a:r>
              <a:rPr lang="en-US" dirty="0" smtClean="0">
                <a:solidFill>
                  <a:schemeClr val="accent4"/>
                </a:solidFill>
              </a:rPr>
              <a:t> alternatives against which to compare the </a:t>
            </a:r>
            <a:r>
              <a:rPr lang="en-US" i="1" dirty="0" smtClean="0">
                <a:solidFill>
                  <a:schemeClr val="accent4"/>
                </a:solidFill>
              </a:rPr>
              <a:t>status quo</a:t>
            </a:r>
            <a:endParaRPr lang="en-US" dirty="0" smtClean="0">
              <a:solidFill>
                <a:schemeClr val="accent4"/>
              </a:solidFill>
            </a:endParaRPr>
          </a:p>
          <a:p>
            <a:pPr marL="1005840" lvl="2" indent="-457200">
              <a:buFont typeface="+mj-lt"/>
              <a:buAutoNum type="arabicPeriod"/>
            </a:pPr>
            <a:r>
              <a:rPr lang="en-US" sz="2300" dirty="0" smtClean="0"/>
              <a:t>Consolidating the Village of Ossining and Unincorporated Area as a city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sz="2300" dirty="0" smtClean="0"/>
              <a:t>Dissolving the Village of Ossining, expanding the size of the Unincorporated Area of the Town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sz="2300" dirty="0" smtClean="0"/>
              <a:t>Merging the Village of Ossining and Unincorporated Area as a coterminous town-village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12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18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Two Notes re: Structural Options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Options do </a:t>
            </a:r>
            <a:r>
              <a:rPr lang="en-US" u="sng" dirty="0" smtClean="0">
                <a:solidFill>
                  <a:schemeClr val="accent4"/>
                </a:solidFill>
              </a:rPr>
              <a:t>not</a:t>
            </a:r>
            <a:r>
              <a:rPr lang="en-US" dirty="0" smtClean="0">
                <a:solidFill>
                  <a:schemeClr val="accent4"/>
                </a:solidFill>
              </a:rPr>
              <a:t> include dissolving the Town, all else being equal</a:t>
            </a:r>
          </a:p>
          <a:p>
            <a:pPr marL="1005840" lvl="2" indent="-457200">
              <a:spcAft>
                <a:spcPts val="1200"/>
              </a:spcAft>
            </a:pPr>
            <a:r>
              <a:rPr lang="en-US" sz="2300" dirty="0" smtClean="0"/>
              <a:t>State law does not permit village governments to exist independent of a town government; it permits town dissolution only as part of annexation into an adjoining town in the same county (Town Law Article 5A, §79A)</a:t>
            </a:r>
            <a:endParaRPr lang="en-US" sz="2300" dirty="0"/>
          </a:p>
          <a:p>
            <a:pPr>
              <a:buFont typeface="Wingdings 3"/>
              <a:buChar char="}"/>
            </a:pPr>
            <a:r>
              <a:rPr lang="en-US" dirty="0" smtClean="0">
                <a:solidFill>
                  <a:srgbClr val="A41C37"/>
                </a:solidFill>
              </a:rPr>
              <a:t>Options </a:t>
            </a:r>
            <a:r>
              <a:rPr lang="en-US" dirty="0">
                <a:solidFill>
                  <a:srgbClr val="A41C37"/>
                </a:solidFill>
              </a:rPr>
              <a:t>do </a:t>
            </a:r>
            <a:r>
              <a:rPr lang="en-US" u="sng" dirty="0">
                <a:solidFill>
                  <a:srgbClr val="A41C37"/>
                </a:solidFill>
              </a:rPr>
              <a:t>not</a:t>
            </a:r>
            <a:r>
              <a:rPr lang="en-US" dirty="0">
                <a:solidFill>
                  <a:srgbClr val="A41C37"/>
                </a:solidFill>
              </a:rPr>
              <a:t> </a:t>
            </a:r>
            <a:r>
              <a:rPr lang="en-US" dirty="0" smtClean="0">
                <a:solidFill>
                  <a:srgbClr val="A41C37"/>
                </a:solidFill>
              </a:rPr>
              <a:t>include restructuring of Briarcliff Manor, except to the extent that a restructured Town and Village of Ossining would necessitate changes in VBM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13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633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Assumptions re: Fiscal Estimates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Current-year budgets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Impacts = </a:t>
            </a:r>
            <a:r>
              <a:rPr lang="en-US" i="1" dirty="0" smtClean="0">
                <a:solidFill>
                  <a:schemeClr val="accent4"/>
                </a:solidFill>
              </a:rPr>
              <a:t>What effects would have been this year</a:t>
            </a:r>
            <a:endParaRPr lang="en-US" b="1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Estimates presented using hypothetical typical property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Consistent budgetary fund structure</a:t>
            </a:r>
          </a:p>
          <a:p>
            <a:pPr lvl="2"/>
            <a:r>
              <a:rPr lang="en-US" dirty="0" smtClean="0"/>
              <a:t>Creation of districts to account for certain costs (e.g. fire, sewer, water, garbage, lighting) and Village debt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Shifts in Taxable Assessed Value (TAV)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14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60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Assumptions re: Fiscal Estimates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Police services</a:t>
            </a:r>
          </a:p>
          <a:p>
            <a:pPr lvl="2"/>
            <a:r>
              <a:rPr lang="en-US" dirty="0" smtClean="0"/>
              <a:t>Town and Village both fund service, but deliver it in different ways</a:t>
            </a:r>
          </a:p>
          <a:p>
            <a:pPr lvl="2"/>
            <a:r>
              <a:rPr lang="en-US" dirty="0" smtClean="0"/>
              <a:t>Successor municipality would determine type, level of service</a:t>
            </a:r>
          </a:p>
          <a:p>
            <a:pPr lvl="2"/>
            <a:r>
              <a:rPr lang="en-US" dirty="0" smtClean="0"/>
              <a:t>Therefore, a potential </a:t>
            </a:r>
            <a:r>
              <a:rPr lang="en-US" i="1" dirty="0" smtClean="0"/>
              <a:t>range</a:t>
            </a:r>
            <a:r>
              <a:rPr lang="en-US" dirty="0" smtClean="0"/>
              <a:t> of options and impacts</a:t>
            </a:r>
          </a:p>
          <a:p>
            <a:pPr lvl="2"/>
            <a:r>
              <a:rPr lang="en-US" dirty="0" smtClean="0"/>
              <a:t>We model three funding levels</a:t>
            </a:r>
          </a:p>
          <a:p>
            <a:pPr lvl="3"/>
            <a:r>
              <a:rPr lang="en-US" dirty="0" smtClean="0"/>
              <a:t>Current Town cost + Current Village cost (high)</a:t>
            </a:r>
          </a:p>
          <a:p>
            <a:pPr lvl="3"/>
            <a:r>
              <a:rPr lang="en-US" dirty="0" smtClean="0"/>
              <a:t>Current Village cost (moderate)</a:t>
            </a:r>
          </a:p>
          <a:p>
            <a:pPr lvl="3"/>
            <a:r>
              <a:rPr lang="en-US" dirty="0" smtClean="0"/>
              <a:t>Current Town cost (low)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Citizen Empowerment Tax Credit (CETC) incentive</a:t>
            </a:r>
          </a:p>
          <a:p>
            <a:pPr lvl="2"/>
            <a:r>
              <a:rPr lang="en-US" dirty="0" smtClean="0"/>
              <a:t>Models presented with </a:t>
            </a:r>
            <a:r>
              <a:rPr lang="en-US" u="sng" dirty="0" smtClean="0"/>
              <a:t>and</a:t>
            </a:r>
            <a:r>
              <a:rPr lang="en-US" dirty="0" smtClean="0"/>
              <a:t> without funding to offer greater perspective on merits of each alternative</a:t>
            </a:r>
          </a:p>
          <a:p>
            <a:pPr lvl="2"/>
            <a:r>
              <a:rPr lang="en-US" dirty="0" smtClean="0"/>
              <a:t>Coterminous model </a:t>
            </a:r>
            <a:r>
              <a:rPr lang="en-US" u="sng" dirty="0" smtClean="0"/>
              <a:t>now</a:t>
            </a:r>
            <a:r>
              <a:rPr lang="en-US" dirty="0" smtClean="0"/>
              <a:t> eligible, but subject to state determination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15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294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Alternative 1: City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Eligible for CETC funding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Would force structural change in Briarcliff Manor</a:t>
            </a:r>
          </a:p>
          <a:p>
            <a:pPr lvl="2"/>
            <a:r>
              <a:rPr lang="en-US" dirty="0" smtClean="0"/>
              <a:t>Analysis assumes shift into Mount Pleasant w/ Village otherwise continuing to exist in current form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Achievable by NYS act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Elimination of court costs; ability to preempt sales tax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Some savings through single administrative structure</a:t>
            </a:r>
          </a:p>
          <a:p>
            <a:pPr lvl="2"/>
            <a:r>
              <a:rPr lang="en-US" dirty="0" smtClean="0"/>
              <a:t>One executive, one legislature, etc.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Assume creation of service districts in former Village</a:t>
            </a:r>
          </a:p>
          <a:p>
            <a:pPr lvl="2"/>
            <a:r>
              <a:rPr lang="en-US" dirty="0" smtClean="0"/>
              <a:t>Debt, garbage, etc.</a:t>
            </a:r>
          </a:p>
          <a:p>
            <a:pPr lvl="2"/>
            <a:r>
              <a:rPr lang="en-US" dirty="0" smtClean="0"/>
              <a:t>May require special state legislation to create districts in 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16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5355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Alternative 1: City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At current T+V police cost level </a:t>
            </a:r>
            <a:r>
              <a:rPr lang="en-US" u="sng" dirty="0" smtClean="0">
                <a:solidFill>
                  <a:schemeClr val="accent4"/>
                </a:solidFill>
              </a:rPr>
              <a:t>with</a:t>
            </a:r>
            <a:r>
              <a:rPr lang="en-US" dirty="0" smtClean="0">
                <a:solidFill>
                  <a:schemeClr val="accent4"/>
                </a:solidFill>
              </a:rPr>
              <a:t> CETC funding:</a:t>
            </a:r>
          </a:p>
          <a:p>
            <a:pPr lvl="2"/>
            <a:r>
              <a:rPr lang="en-US" dirty="0" smtClean="0"/>
              <a:t>Unincorporated Area		</a:t>
            </a:r>
            <a:r>
              <a:rPr lang="en-US" b="1" dirty="0" smtClean="0">
                <a:solidFill>
                  <a:srgbClr val="FF0000"/>
                </a:solidFill>
              </a:rPr>
              <a:t>$635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Village of Ossining		  	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rgbClr val="00B050"/>
                </a:solidFill>
              </a:rPr>
              <a:t>$44</a:t>
            </a:r>
          </a:p>
          <a:p>
            <a:pPr lvl="2"/>
            <a:r>
              <a:rPr lang="en-US" dirty="0" smtClean="0"/>
              <a:t>Village of Briarcliff Manor		</a:t>
            </a:r>
            <a:r>
              <a:rPr lang="en-US" b="1" dirty="0" smtClean="0">
                <a:solidFill>
                  <a:srgbClr val="00B050"/>
                </a:solidFill>
              </a:rPr>
              <a:t>$179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Key reasons for </a:t>
            </a:r>
            <a:r>
              <a:rPr lang="en-US" dirty="0" smtClean="0">
                <a:solidFill>
                  <a:schemeClr val="accent4"/>
                </a:solidFill>
              </a:rPr>
              <a:t>impact</a:t>
            </a:r>
          </a:p>
          <a:p>
            <a:pPr lvl="2"/>
            <a:r>
              <a:rPr lang="en-US" dirty="0" smtClean="0"/>
              <a:t>Higher police spending spreads into fmr. Unincorporated Area</a:t>
            </a:r>
          </a:p>
          <a:p>
            <a:pPr lvl="2"/>
            <a:r>
              <a:rPr lang="en-US" dirty="0" smtClean="0"/>
              <a:t>Removal of VBM from Ossining tax base reduces ratables</a:t>
            </a:r>
          </a:p>
          <a:p>
            <a:pPr lvl="2"/>
            <a:r>
              <a:rPr lang="en-US" dirty="0" smtClean="0"/>
              <a:t>VBM assumed shifting entirely into Mount Pleasant (but subject to other alternatives independent of other impacts)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17</a:t>
            </a:fld>
            <a:endParaRPr lang="en-US" sz="1600" dirty="0"/>
          </a:p>
        </p:txBody>
      </p:sp>
      <p:sp>
        <p:nvSpPr>
          <p:cNvPr id="5" name="Up Arrow 4"/>
          <p:cNvSpPr/>
          <p:nvPr/>
        </p:nvSpPr>
        <p:spPr>
          <a:xfrm>
            <a:off x="4648200" y="1905000"/>
            <a:ext cx="228600" cy="2286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648200" y="2304288"/>
            <a:ext cx="2286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648200" y="2667000"/>
            <a:ext cx="2286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2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Alternative 1: City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At current T+V police cost level </a:t>
            </a:r>
            <a:r>
              <a:rPr lang="en-US" u="sng" dirty="0" smtClean="0">
                <a:solidFill>
                  <a:schemeClr val="accent4"/>
                </a:solidFill>
              </a:rPr>
              <a:t>without</a:t>
            </a:r>
            <a:r>
              <a:rPr lang="en-US" dirty="0" smtClean="0">
                <a:solidFill>
                  <a:schemeClr val="accent4"/>
                </a:solidFill>
              </a:rPr>
              <a:t> CETC funding:</a:t>
            </a:r>
          </a:p>
          <a:p>
            <a:pPr lvl="2"/>
            <a:r>
              <a:rPr lang="en-US" dirty="0" smtClean="0"/>
              <a:t>Unincorporated Area		</a:t>
            </a:r>
            <a:r>
              <a:rPr lang="en-US" b="1" dirty="0" smtClean="0">
                <a:solidFill>
                  <a:srgbClr val="FF0000"/>
                </a:solidFill>
              </a:rPr>
              <a:t>$758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Village of Ossining			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$79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Village of Briarcliff Manor		</a:t>
            </a:r>
            <a:r>
              <a:rPr lang="en-US" b="1" dirty="0" smtClean="0">
                <a:solidFill>
                  <a:srgbClr val="00B050"/>
                </a:solidFill>
              </a:rPr>
              <a:t>$179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Key reasons for </a:t>
            </a:r>
            <a:r>
              <a:rPr lang="en-US" dirty="0" smtClean="0">
                <a:solidFill>
                  <a:schemeClr val="accent4"/>
                </a:solidFill>
              </a:rPr>
              <a:t>impact</a:t>
            </a:r>
          </a:p>
          <a:p>
            <a:pPr lvl="2"/>
            <a:r>
              <a:rPr lang="en-US" dirty="0" smtClean="0"/>
              <a:t>Higher police spending spreads into fmr. Unincorporated Area</a:t>
            </a:r>
          </a:p>
          <a:p>
            <a:pPr lvl="2"/>
            <a:r>
              <a:rPr lang="en-US" dirty="0" smtClean="0"/>
              <a:t>Removal of VBM from Ossining tax base reduces ratables</a:t>
            </a:r>
          </a:p>
          <a:p>
            <a:pPr lvl="2"/>
            <a:r>
              <a:rPr lang="en-US" dirty="0" smtClean="0"/>
              <a:t>VBM assumed shifting entirely into Mount Pleasant (but subject to other alternatives independent of other impacts)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18</a:t>
            </a:fld>
            <a:endParaRPr lang="en-US" sz="1600" dirty="0"/>
          </a:p>
        </p:txBody>
      </p:sp>
      <p:sp>
        <p:nvSpPr>
          <p:cNvPr id="5" name="Up Arrow 4"/>
          <p:cNvSpPr/>
          <p:nvPr/>
        </p:nvSpPr>
        <p:spPr>
          <a:xfrm>
            <a:off x="4648200" y="1905000"/>
            <a:ext cx="228600" cy="2286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648200" y="2667000"/>
            <a:ext cx="2286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4648200" y="2286000"/>
            <a:ext cx="228600" cy="2286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4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Alternative 2: Village Dissolution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Eligible for CETC funding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Would not force structural change in Briarcliff Manor</a:t>
            </a:r>
          </a:p>
          <a:p>
            <a:pPr lvl="2"/>
            <a:r>
              <a:rPr lang="en-US" dirty="0" smtClean="0"/>
              <a:t>Analysis assumes VBM remains in Town taxable base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Village of Ossining assets would transfer to Town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Achievable by unilateral action of the Village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Utility gross receipts tax in Village goes away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Some savings through single administrative structure</a:t>
            </a:r>
          </a:p>
          <a:p>
            <a:pPr lvl="2"/>
            <a:r>
              <a:rPr lang="en-US" dirty="0" smtClean="0"/>
              <a:t>One executive, one legislature, etc.</a:t>
            </a:r>
          </a:p>
          <a:p>
            <a:pPr lvl="2"/>
            <a:r>
              <a:rPr lang="en-US" dirty="0" smtClean="0"/>
              <a:t>Assume certain Village-specific admin functions go away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Assume creation of service districts in former Village</a:t>
            </a:r>
          </a:p>
          <a:p>
            <a:pPr lvl="2"/>
            <a:r>
              <a:rPr lang="en-US" dirty="0" smtClean="0"/>
              <a:t>Debt, garbage,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19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939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Forum 3 | </a:t>
            </a:r>
            <a:r>
              <a:rPr lang="en-US" dirty="0" smtClean="0"/>
              <a:t>Tonight’s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6156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Call to order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Introductions</a:t>
            </a:r>
          </a:p>
          <a:p>
            <a:pPr lvl="1"/>
            <a:r>
              <a:rPr lang="en-US" dirty="0" smtClean="0"/>
              <a:t>Steering Committee</a:t>
            </a:r>
          </a:p>
          <a:p>
            <a:pPr lvl="1"/>
            <a:r>
              <a:rPr lang="en-US" dirty="0" smtClean="0"/>
              <a:t>Study Team (CGR)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Recap: </a:t>
            </a:r>
            <a:r>
              <a:rPr lang="en-US" dirty="0" smtClean="0">
                <a:solidFill>
                  <a:schemeClr val="accent4"/>
                </a:solidFill>
              </a:rPr>
              <a:t>Project objectives and process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Report:</a:t>
            </a:r>
            <a:r>
              <a:rPr lang="en-US" dirty="0" smtClean="0">
                <a:solidFill>
                  <a:schemeClr val="accent4"/>
                </a:solidFill>
              </a:rPr>
              <a:t> Summary of options and impacts</a:t>
            </a:r>
            <a:endParaRPr lang="en-US" b="1" dirty="0" smtClean="0">
              <a:solidFill>
                <a:schemeClr val="accent4"/>
              </a:solidFill>
            </a:endParaRPr>
          </a:p>
          <a:p>
            <a:r>
              <a:rPr lang="en-US" b="1" dirty="0" smtClean="0">
                <a:solidFill>
                  <a:schemeClr val="accent4"/>
                </a:solidFill>
              </a:rPr>
              <a:t>Comments &amp; questions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Adjourn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</a:t>
            </a:fld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Alternative 2: Village Dissolution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At current T+V police cost level </a:t>
            </a:r>
            <a:r>
              <a:rPr lang="en-US" u="sng" dirty="0" smtClean="0">
                <a:solidFill>
                  <a:schemeClr val="accent4"/>
                </a:solidFill>
              </a:rPr>
              <a:t>with</a:t>
            </a:r>
            <a:r>
              <a:rPr lang="en-US" dirty="0" smtClean="0">
                <a:solidFill>
                  <a:schemeClr val="accent4"/>
                </a:solidFill>
              </a:rPr>
              <a:t> CETC funding:</a:t>
            </a:r>
          </a:p>
          <a:p>
            <a:pPr lvl="2"/>
            <a:r>
              <a:rPr lang="en-US" dirty="0" smtClean="0"/>
              <a:t>Unincorporated Area		</a:t>
            </a:r>
            <a:r>
              <a:rPr lang="en-US" b="1" dirty="0" smtClean="0">
                <a:solidFill>
                  <a:srgbClr val="FF0000"/>
                </a:solidFill>
              </a:rPr>
              <a:t>$302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Village of Ossining		  </a:t>
            </a:r>
            <a:r>
              <a:rPr lang="en-US" dirty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$377</a:t>
            </a:r>
          </a:p>
          <a:p>
            <a:pPr lvl="2"/>
            <a:r>
              <a:rPr lang="en-US" dirty="0" smtClean="0"/>
              <a:t>Village of Briarcliff Manor		</a:t>
            </a:r>
            <a:r>
              <a:rPr lang="en-US" b="1" dirty="0" smtClean="0">
                <a:solidFill>
                  <a:srgbClr val="FF0000"/>
                </a:solidFill>
              </a:rPr>
              <a:t>$380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Key reasons for </a:t>
            </a:r>
            <a:r>
              <a:rPr lang="en-US" dirty="0" smtClean="0">
                <a:solidFill>
                  <a:schemeClr val="accent4"/>
                </a:solidFill>
              </a:rPr>
              <a:t>impact</a:t>
            </a:r>
          </a:p>
          <a:p>
            <a:pPr lvl="2"/>
            <a:r>
              <a:rPr lang="en-US" dirty="0" smtClean="0"/>
              <a:t>Higher police spending spreads into Unincorporated Area</a:t>
            </a:r>
          </a:p>
          <a:p>
            <a:pPr lvl="2"/>
            <a:r>
              <a:rPr lang="en-US" dirty="0" smtClean="0"/>
              <a:t>VBM portion remains in Town of Ossining, mitigating ratables shift</a:t>
            </a:r>
          </a:p>
          <a:p>
            <a:pPr lvl="2"/>
            <a:r>
              <a:rPr lang="en-US" dirty="0" smtClean="0"/>
              <a:t>Certain Village of Ossining costs (e.g. data processing, treasurer, etc.) shift into Unincorporated Area 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20</a:t>
            </a:fld>
            <a:endParaRPr lang="en-US" sz="1600" dirty="0"/>
          </a:p>
        </p:txBody>
      </p:sp>
      <p:sp>
        <p:nvSpPr>
          <p:cNvPr id="5" name="Up Arrow 4"/>
          <p:cNvSpPr/>
          <p:nvPr/>
        </p:nvSpPr>
        <p:spPr>
          <a:xfrm>
            <a:off x="4648200" y="1905000"/>
            <a:ext cx="228600" cy="2286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648200" y="2304288"/>
            <a:ext cx="2286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4648200" y="2667000"/>
            <a:ext cx="228600" cy="2286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8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Alternative 2: Village Dissolution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At current T+V police cost level </a:t>
            </a:r>
            <a:r>
              <a:rPr lang="en-US" u="sng" dirty="0" smtClean="0">
                <a:solidFill>
                  <a:schemeClr val="accent4"/>
                </a:solidFill>
              </a:rPr>
              <a:t>without</a:t>
            </a:r>
            <a:r>
              <a:rPr lang="en-US" dirty="0" smtClean="0">
                <a:solidFill>
                  <a:schemeClr val="accent4"/>
                </a:solidFill>
              </a:rPr>
              <a:t> CETC funding:</a:t>
            </a:r>
          </a:p>
          <a:p>
            <a:pPr lvl="2"/>
            <a:r>
              <a:rPr lang="en-US" dirty="0" smtClean="0"/>
              <a:t>Unincorporated Area		</a:t>
            </a:r>
            <a:r>
              <a:rPr lang="en-US" b="1" dirty="0" smtClean="0">
                <a:solidFill>
                  <a:srgbClr val="FF0000"/>
                </a:solidFill>
              </a:rPr>
              <a:t>$378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Village of Ossining		  </a:t>
            </a:r>
            <a:r>
              <a:rPr lang="en-US" dirty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$301</a:t>
            </a:r>
          </a:p>
          <a:p>
            <a:pPr lvl="2"/>
            <a:r>
              <a:rPr lang="en-US" dirty="0" smtClean="0"/>
              <a:t>Village of Briarcliff Manor		</a:t>
            </a:r>
            <a:r>
              <a:rPr lang="en-US" b="1" dirty="0" smtClean="0">
                <a:solidFill>
                  <a:srgbClr val="FF0000"/>
                </a:solidFill>
              </a:rPr>
              <a:t>$456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Key reasons for </a:t>
            </a:r>
            <a:r>
              <a:rPr lang="en-US" dirty="0" smtClean="0">
                <a:solidFill>
                  <a:schemeClr val="accent4"/>
                </a:solidFill>
              </a:rPr>
              <a:t>impact</a:t>
            </a:r>
          </a:p>
          <a:p>
            <a:pPr lvl="2"/>
            <a:r>
              <a:rPr lang="en-US" dirty="0" smtClean="0"/>
              <a:t>Higher police spending spreads into Unincorporated Area</a:t>
            </a:r>
          </a:p>
          <a:p>
            <a:pPr lvl="2"/>
            <a:r>
              <a:rPr lang="en-US" dirty="0" smtClean="0"/>
              <a:t>VBM portion remains in Town of Ossining, mitigating ratables shift</a:t>
            </a:r>
          </a:p>
          <a:p>
            <a:pPr lvl="2"/>
            <a:r>
              <a:rPr lang="en-US" dirty="0" smtClean="0"/>
              <a:t>Certain Village of Ossining costs (e.g. data processing, treasurer, etc.) shift into Unincorporated Area 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21</a:t>
            </a:fld>
            <a:endParaRPr lang="en-US" sz="1600" dirty="0"/>
          </a:p>
        </p:txBody>
      </p:sp>
      <p:sp>
        <p:nvSpPr>
          <p:cNvPr id="5" name="Up Arrow 4"/>
          <p:cNvSpPr/>
          <p:nvPr/>
        </p:nvSpPr>
        <p:spPr>
          <a:xfrm>
            <a:off x="4648200" y="1905000"/>
            <a:ext cx="228600" cy="2286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648200" y="2304288"/>
            <a:ext cx="2286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4648200" y="2667000"/>
            <a:ext cx="228600" cy="2286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3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Alternative 3: New Coterminous T-V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Newly eligible for CETC funding **</a:t>
            </a:r>
          </a:p>
          <a:p>
            <a:pPr>
              <a:buFont typeface="Wingdings 3"/>
              <a:buChar char="}"/>
            </a:pPr>
            <a:r>
              <a:rPr lang="en-US" dirty="0">
                <a:solidFill>
                  <a:srgbClr val="A41C37"/>
                </a:solidFill>
              </a:rPr>
              <a:t>Would force structural change in Briarcliff Manor</a:t>
            </a:r>
            <a:endParaRPr lang="en-US" dirty="0"/>
          </a:p>
          <a:p>
            <a:pPr marL="822960" indent="-228600">
              <a:spcBef>
                <a:spcPts val="500"/>
              </a:spcBef>
            </a:pPr>
            <a:r>
              <a:rPr lang="en-US" sz="2000" dirty="0">
                <a:solidFill>
                  <a:srgbClr val="000000"/>
                </a:solidFill>
              </a:rPr>
              <a:t>Analysis assumes shift into Mount Pleasant w/ Village otherwise continuing to exist in current form</a:t>
            </a:r>
            <a:endParaRPr lang="en-US" dirty="0"/>
          </a:p>
          <a:p>
            <a:r>
              <a:rPr lang="en-US" dirty="0" smtClean="0">
                <a:solidFill>
                  <a:schemeClr val="accent4"/>
                </a:solidFill>
              </a:rPr>
              <a:t>Achievable by NYS act </a:t>
            </a:r>
            <a:r>
              <a:rPr lang="en-US" i="1" dirty="0" smtClean="0">
                <a:solidFill>
                  <a:schemeClr val="accent4"/>
                </a:solidFill>
              </a:rPr>
              <a:t>or</a:t>
            </a:r>
            <a:r>
              <a:rPr lang="en-US" dirty="0" smtClean="0">
                <a:solidFill>
                  <a:schemeClr val="accent4"/>
                </a:solidFill>
              </a:rPr>
              <a:t> Village annexation of Unincorp.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Some savings through single administrative structure</a:t>
            </a:r>
          </a:p>
          <a:p>
            <a:pPr lvl="2"/>
            <a:r>
              <a:rPr lang="en-US" dirty="0" smtClean="0"/>
              <a:t>One executive, one legislature, etc.</a:t>
            </a:r>
          </a:p>
          <a:p>
            <a:pPr lvl="2"/>
            <a:r>
              <a:rPr lang="en-US" dirty="0" smtClean="0"/>
              <a:t>As T + V both technically continue, certain add’l costs beyond Alt. 1</a:t>
            </a:r>
          </a:p>
          <a:p>
            <a:pPr lvl="2"/>
            <a:r>
              <a:rPr lang="en-US" dirty="0" smtClean="0"/>
              <a:t>Most Town </a:t>
            </a:r>
            <a:r>
              <a:rPr lang="en-US" i="1" dirty="0" smtClean="0"/>
              <a:t>and </a:t>
            </a:r>
            <a:r>
              <a:rPr lang="en-US" dirty="0" smtClean="0"/>
              <a:t>Village revenue streams eligible to continue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Assume creation of service districts in former Village</a:t>
            </a:r>
          </a:p>
          <a:p>
            <a:pPr lvl="2"/>
            <a:r>
              <a:rPr lang="en-US" dirty="0" smtClean="0"/>
              <a:t>Debt, garbage,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496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Alternative 3: New Coterminous T-V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At current T+V police cost level </a:t>
            </a:r>
            <a:r>
              <a:rPr lang="en-US" u="sng" dirty="0" smtClean="0">
                <a:solidFill>
                  <a:schemeClr val="accent4"/>
                </a:solidFill>
              </a:rPr>
              <a:t>without</a:t>
            </a:r>
            <a:r>
              <a:rPr lang="en-US" dirty="0" smtClean="0">
                <a:solidFill>
                  <a:schemeClr val="accent4"/>
                </a:solidFill>
              </a:rPr>
              <a:t> CETC funding:</a:t>
            </a:r>
          </a:p>
          <a:p>
            <a:pPr lvl="2"/>
            <a:r>
              <a:rPr lang="en-US" dirty="0" smtClean="0"/>
              <a:t>Unincorporated Area		</a:t>
            </a:r>
            <a:r>
              <a:rPr lang="en-US" b="1" dirty="0" smtClean="0">
                <a:solidFill>
                  <a:srgbClr val="FF0000"/>
                </a:solidFill>
              </a:rPr>
              <a:t>$834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Village of Ossining		  </a:t>
            </a:r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$154</a:t>
            </a:r>
          </a:p>
          <a:p>
            <a:pPr lvl="2"/>
            <a:r>
              <a:rPr lang="en-US" dirty="0" smtClean="0"/>
              <a:t>Village of Briarcliff Manor		</a:t>
            </a:r>
            <a:r>
              <a:rPr lang="en-US" b="1" dirty="0" smtClean="0">
                <a:solidFill>
                  <a:srgbClr val="00B050"/>
                </a:solidFill>
              </a:rPr>
              <a:t>$179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Key reasons for </a:t>
            </a:r>
            <a:r>
              <a:rPr lang="en-US" dirty="0" smtClean="0">
                <a:solidFill>
                  <a:schemeClr val="accent4"/>
                </a:solidFill>
              </a:rPr>
              <a:t>impact</a:t>
            </a:r>
          </a:p>
          <a:p>
            <a:pPr lvl="2"/>
            <a:r>
              <a:rPr lang="en-US" dirty="0"/>
              <a:t>Higher police spending spreads into </a:t>
            </a:r>
            <a:r>
              <a:rPr lang="en-US" dirty="0" smtClean="0"/>
              <a:t>fmr. Unincorporated Area</a:t>
            </a:r>
          </a:p>
          <a:p>
            <a:pPr lvl="2"/>
            <a:r>
              <a:rPr lang="en-US" dirty="0" smtClean="0"/>
              <a:t>Removal </a:t>
            </a:r>
            <a:r>
              <a:rPr lang="en-US" dirty="0"/>
              <a:t>of VBM from Ossining tax base reduces ratables</a:t>
            </a:r>
          </a:p>
          <a:p>
            <a:pPr lvl="2"/>
            <a:r>
              <a:rPr lang="en-US" dirty="0"/>
              <a:t>VBM assumed shifting entirely into Mount Pleasant (but subject to other alternatives independent of other impacts)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23</a:t>
            </a:fld>
            <a:endParaRPr lang="en-US" sz="1600" dirty="0"/>
          </a:p>
        </p:txBody>
      </p:sp>
      <p:sp>
        <p:nvSpPr>
          <p:cNvPr id="5" name="Up Arrow 4"/>
          <p:cNvSpPr/>
          <p:nvPr/>
        </p:nvSpPr>
        <p:spPr>
          <a:xfrm>
            <a:off x="4648200" y="1905000"/>
            <a:ext cx="228600" cy="2286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648200" y="2667000"/>
            <a:ext cx="2286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4648200" y="2286000"/>
            <a:ext cx="228600" cy="2286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8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Review of Shared Service Possibilities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Strong foundation of shared services between T + V</a:t>
            </a:r>
          </a:p>
          <a:p>
            <a:pPr lvl="2"/>
            <a:r>
              <a:rPr lang="en-US" dirty="0" smtClean="0"/>
              <a:t>Court</a:t>
            </a:r>
          </a:p>
          <a:p>
            <a:pPr lvl="2"/>
            <a:r>
              <a:rPr lang="en-US" dirty="0" smtClean="0"/>
              <a:t>DPW project administration</a:t>
            </a:r>
          </a:p>
          <a:p>
            <a:pPr lvl="2"/>
            <a:r>
              <a:rPr lang="en-US" dirty="0" smtClean="0"/>
              <a:t>Clerk</a:t>
            </a:r>
          </a:p>
          <a:p>
            <a:pPr lvl="2"/>
            <a:r>
              <a:rPr lang="en-US" dirty="0" smtClean="0"/>
              <a:t>Finance and IT</a:t>
            </a:r>
          </a:p>
          <a:p>
            <a:pPr lvl="2"/>
            <a:r>
              <a:rPr lang="en-US" dirty="0" smtClean="0"/>
              <a:t>Parks and recreation</a:t>
            </a:r>
          </a:p>
          <a:p>
            <a:pPr lvl="2"/>
            <a:r>
              <a:rPr lang="en-US" dirty="0" smtClean="0"/>
              <a:t>Fire and ambulance</a:t>
            </a:r>
          </a:p>
          <a:p>
            <a:pPr lvl="2"/>
            <a:r>
              <a:rPr lang="en-US" dirty="0" smtClean="0"/>
              <a:t>Street lighting</a:t>
            </a:r>
          </a:p>
          <a:p>
            <a:pPr lvl="2"/>
            <a:r>
              <a:rPr lang="en-US" dirty="0" smtClean="0"/>
              <a:t>Sanitary sewer conveyance</a:t>
            </a:r>
          </a:p>
          <a:p>
            <a:pPr lvl="2"/>
            <a:r>
              <a:rPr lang="en-US" dirty="0" smtClean="0"/>
              <a:t>Water</a:t>
            </a:r>
          </a:p>
          <a:p>
            <a:pPr lvl="2"/>
            <a:r>
              <a:rPr lang="en-US" dirty="0" smtClean="0"/>
              <a:t>Veteran’s Park</a:t>
            </a:r>
          </a:p>
          <a:p>
            <a:pPr lvl="2"/>
            <a:r>
              <a:rPr lang="en-US" dirty="0" smtClean="0"/>
              <a:t>Others (incl. facilities)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713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Review of Shared Service Possibilities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Additional opportunities to potentially enhance operational efficiency, cost effectiveness or both?</a:t>
            </a:r>
          </a:p>
          <a:p>
            <a:pPr lvl="2"/>
            <a:r>
              <a:rPr lang="en-US" dirty="0" smtClean="0"/>
              <a:t>Tax Collection</a:t>
            </a:r>
          </a:p>
          <a:p>
            <a:pPr lvl="2"/>
            <a:r>
              <a:rPr lang="en-US" dirty="0" smtClean="0"/>
              <a:t>Public Works, Streets and Highways</a:t>
            </a:r>
          </a:p>
          <a:p>
            <a:pPr lvl="2"/>
            <a:r>
              <a:rPr lang="en-US" dirty="0" smtClean="0"/>
              <a:t>Building and Inspections</a:t>
            </a:r>
          </a:p>
          <a:p>
            <a:pPr lvl="2"/>
            <a:r>
              <a:rPr lang="en-US" dirty="0" smtClean="0"/>
              <a:t>Planning and Zoning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8144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Shared Tax Collection Potential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Potential opportunities</a:t>
            </a:r>
          </a:p>
          <a:p>
            <a:pPr lvl="2"/>
            <a:r>
              <a:rPr lang="en-US" dirty="0" smtClean="0"/>
              <a:t>Substantially similar in process, function</a:t>
            </a:r>
          </a:p>
          <a:p>
            <a:pPr lvl="2"/>
            <a:r>
              <a:rPr lang="en-US" dirty="0" smtClean="0"/>
              <a:t>Degree of inherent overlap (e.g. V properties also T properties)</a:t>
            </a:r>
          </a:p>
          <a:p>
            <a:pPr lvl="2"/>
            <a:r>
              <a:rPr lang="en-US" dirty="0" smtClean="0"/>
              <a:t>Extent of overlapping tax liens between T and V</a:t>
            </a:r>
          </a:p>
          <a:p>
            <a:pPr lvl="2"/>
            <a:r>
              <a:rPr lang="en-US" dirty="0" smtClean="0"/>
              <a:t>Complementary elements of workload schedule / calendar</a:t>
            </a:r>
          </a:p>
          <a:p>
            <a:pPr lvl="2"/>
            <a:r>
              <a:rPr lang="en-US" dirty="0" smtClean="0"/>
              <a:t>Already some precedent for shared approach</a:t>
            </a:r>
          </a:p>
          <a:p>
            <a:pPr lvl="2"/>
            <a:r>
              <a:rPr lang="en-US" dirty="0" smtClean="0"/>
              <a:t>Software systems compatible re: tax bill printing</a:t>
            </a:r>
          </a:p>
          <a:p>
            <a:r>
              <a:rPr lang="en-US" dirty="0">
                <a:solidFill>
                  <a:schemeClr val="accent4"/>
                </a:solidFill>
              </a:rPr>
              <a:t>Potential challenges</a:t>
            </a:r>
          </a:p>
          <a:p>
            <a:pPr lvl="2"/>
            <a:r>
              <a:rPr lang="en-US" dirty="0" smtClean="0"/>
              <a:t>T Receiver’s Office and V Treasurer’s Office different in key respects</a:t>
            </a:r>
          </a:p>
          <a:p>
            <a:pPr lvl="2"/>
            <a:r>
              <a:rPr lang="en-US" dirty="0" smtClean="0"/>
              <a:t>V Treasurer’s Office also handles water billing, which T does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640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Shared Tax Collection Potential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Summary</a:t>
            </a:r>
          </a:p>
          <a:p>
            <a:pPr lvl="2"/>
            <a:r>
              <a:rPr lang="en-US" dirty="0" smtClean="0"/>
              <a:t>Potential benefits, but more likely to be operational than financial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Optional </a:t>
            </a:r>
            <a:r>
              <a:rPr lang="en-US" dirty="0">
                <a:solidFill>
                  <a:schemeClr val="accent4"/>
                </a:solidFill>
              </a:rPr>
              <a:t>Model </a:t>
            </a:r>
            <a:r>
              <a:rPr lang="en-US" dirty="0" smtClean="0">
                <a:solidFill>
                  <a:schemeClr val="accent4"/>
                </a:solidFill>
              </a:rPr>
              <a:t>1 (via CGR)</a:t>
            </a:r>
            <a:endParaRPr lang="en-US" dirty="0">
              <a:solidFill>
                <a:schemeClr val="accent4"/>
              </a:solidFill>
            </a:endParaRPr>
          </a:p>
          <a:p>
            <a:pPr lvl="2"/>
            <a:r>
              <a:rPr lang="en-US" dirty="0" smtClean="0"/>
              <a:t>Merge tax collection into Town, retain financial admin in Village</a:t>
            </a:r>
          </a:p>
          <a:p>
            <a:pPr lvl="2"/>
            <a:r>
              <a:rPr lang="en-US" dirty="0" smtClean="0"/>
              <a:t>Precedent for model in other communities (e.g. Rye)</a:t>
            </a:r>
          </a:p>
          <a:p>
            <a:pPr lvl="2"/>
            <a:r>
              <a:rPr lang="en-US" dirty="0" smtClean="0"/>
              <a:t>Leverage overlap in liens</a:t>
            </a:r>
          </a:p>
          <a:p>
            <a:pPr lvl="2"/>
            <a:r>
              <a:rPr lang="en-US" dirty="0" smtClean="0"/>
              <a:t>Leverage Town’s overlapping jurisdiction on Village properties</a:t>
            </a:r>
          </a:p>
          <a:p>
            <a:r>
              <a:rPr lang="en-US" dirty="0">
                <a:solidFill>
                  <a:schemeClr val="accent4"/>
                </a:solidFill>
              </a:rPr>
              <a:t>Optional Model 2 (via Village)</a:t>
            </a:r>
          </a:p>
          <a:p>
            <a:pPr lvl="2"/>
            <a:r>
              <a:rPr lang="en-US" dirty="0" smtClean="0"/>
              <a:t>Merge all finance functions into Village</a:t>
            </a:r>
          </a:p>
          <a:p>
            <a:pPr lvl="2"/>
            <a:r>
              <a:rPr lang="en-US" dirty="0" smtClean="0"/>
              <a:t>Larger department that might offer greater staffing flexibility during peak collection periods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2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Shared Public Works Potential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Potential opportunities</a:t>
            </a:r>
          </a:p>
          <a:p>
            <a:pPr lvl="2"/>
            <a:r>
              <a:rPr lang="en-US" dirty="0" smtClean="0"/>
              <a:t>Substantially similar in function</a:t>
            </a:r>
          </a:p>
          <a:p>
            <a:pPr lvl="2"/>
            <a:r>
              <a:rPr lang="en-US" dirty="0" smtClean="0"/>
              <a:t>Precedent for sharing DPW-related (e.g. project admin, fuel pumps)</a:t>
            </a:r>
          </a:p>
          <a:p>
            <a:pPr lvl="2"/>
            <a:r>
              <a:rPr lang="en-US" dirty="0" smtClean="0"/>
              <a:t>Recent exploration of shared department feasibility</a:t>
            </a:r>
          </a:p>
          <a:p>
            <a:pPr lvl="2"/>
            <a:r>
              <a:rPr lang="en-US" dirty="0" smtClean="0"/>
              <a:t>Larger employee pool could yield greater flexibility to deploy staff</a:t>
            </a:r>
          </a:p>
          <a:p>
            <a:pPr lvl="2"/>
            <a:r>
              <a:rPr lang="en-US" dirty="0" smtClean="0"/>
              <a:t>Coordination of capital purchases may permit certain cost deferrals</a:t>
            </a:r>
          </a:p>
          <a:p>
            <a:pPr lvl="2"/>
            <a:r>
              <a:rPr lang="en-US" dirty="0" smtClean="0"/>
              <a:t>Could alleviate space / storage constraints in Town Highway facility</a:t>
            </a:r>
          </a:p>
          <a:p>
            <a:r>
              <a:rPr lang="en-US" dirty="0">
                <a:solidFill>
                  <a:schemeClr val="accent4"/>
                </a:solidFill>
              </a:rPr>
              <a:t>Potential challenges</a:t>
            </a:r>
          </a:p>
          <a:p>
            <a:pPr lvl="2"/>
            <a:r>
              <a:rPr lang="en-US" dirty="0" smtClean="0"/>
              <a:t>Governance</a:t>
            </a:r>
          </a:p>
          <a:p>
            <a:pPr lvl="2"/>
            <a:r>
              <a:rPr lang="en-US" dirty="0" smtClean="0"/>
              <a:t>Loss of “dual first-response”?</a:t>
            </a:r>
          </a:p>
          <a:p>
            <a:pPr lvl="2"/>
            <a:r>
              <a:rPr lang="en-US" dirty="0" smtClean="0"/>
              <a:t>Service differentials and cost apportionment (incl. equipment)</a:t>
            </a:r>
          </a:p>
          <a:p>
            <a:pPr lvl="2"/>
            <a:r>
              <a:rPr lang="en-US" dirty="0" smtClean="0"/>
              <a:t>Facility modifications</a:t>
            </a:r>
          </a:p>
          <a:p>
            <a:pPr lvl="2"/>
            <a:r>
              <a:rPr lang="en-US" dirty="0" smtClean="0"/>
              <a:t>Collective bargaining and compensation differentials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436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Shared Public Works Potential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Summary</a:t>
            </a:r>
          </a:p>
          <a:p>
            <a:pPr lvl="2"/>
            <a:r>
              <a:rPr lang="en-US" dirty="0" smtClean="0"/>
              <a:t>Potential benefits, both operational and financial</a:t>
            </a:r>
          </a:p>
          <a:p>
            <a:pPr lvl="2"/>
            <a:r>
              <a:rPr lang="en-US" dirty="0" smtClean="0"/>
              <a:t>Given scale differences between V and T, any shared operation would most appropriately be placed at the Village Dept of Public Works, with the Town contracting for services via IMA</a:t>
            </a:r>
          </a:p>
          <a:p>
            <a:pPr lvl="2"/>
            <a:r>
              <a:rPr lang="en-US" dirty="0" smtClean="0"/>
              <a:t>Original Village proposal (2011) estimated $242k savings</a:t>
            </a:r>
          </a:p>
          <a:p>
            <a:pPr lvl="2"/>
            <a:r>
              <a:rPr lang="en-US" dirty="0" smtClean="0"/>
              <a:t>CGR identifies potential $200k savings from unified administration, with the retention of the full remaining Town Highway workforce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29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912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2895600"/>
            <a:ext cx="6858000" cy="1143000"/>
          </a:xfrm>
        </p:spPr>
        <p:txBody>
          <a:bodyPr/>
          <a:lstStyle/>
          <a:p>
            <a:r>
              <a:rPr lang="en-US" b="1" dirty="0" smtClean="0"/>
              <a:t>Introductions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Steering Committee &amp; CGR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</p:spPr>
        <p:txBody>
          <a:bodyPr/>
          <a:lstStyle/>
          <a:p>
            <a:fld id="{D4B5ADC2-7248-4799-8E52-477E151C3EE9}" type="slidenum">
              <a:rPr lang="en-US" b="1" smtClean="0"/>
              <a:pPr/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448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Report | </a:t>
            </a:r>
            <a:r>
              <a:rPr lang="en-US" dirty="0" smtClean="0"/>
              <a:t>Shared Bldgs / Inspections Potential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Potential opportunities</a:t>
            </a:r>
          </a:p>
          <a:p>
            <a:pPr lvl="2"/>
            <a:r>
              <a:rPr lang="en-US" dirty="0" smtClean="0"/>
              <a:t>Substantially similar in process, function</a:t>
            </a:r>
          </a:p>
          <a:p>
            <a:pPr lvl="2"/>
            <a:r>
              <a:rPr lang="en-US" dirty="0" smtClean="0"/>
              <a:t>Operational efficiency in combining permit application, processing</a:t>
            </a:r>
          </a:p>
          <a:p>
            <a:pPr lvl="2"/>
            <a:r>
              <a:rPr lang="en-US" dirty="0" smtClean="0"/>
              <a:t>Savings may be realized by merging admin support functions</a:t>
            </a:r>
          </a:p>
          <a:p>
            <a:pPr lvl="2"/>
            <a:r>
              <a:rPr lang="en-US" dirty="0" smtClean="0"/>
              <a:t>T inspector is part-time; shared approach may yield f/t coverage</a:t>
            </a:r>
          </a:p>
          <a:p>
            <a:pPr lvl="2"/>
            <a:r>
              <a:rPr lang="en-US" dirty="0" smtClean="0"/>
              <a:t>Co-location of offices in same building would minimize confusion</a:t>
            </a:r>
          </a:p>
          <a:p>
            <a:r>
              <a:rPr lang="en-US" dirty="0">
                <a:solidFill>
                  <a:schemeClr val="accent4"/>
                </a:solidFill>
              </a:rPr>
              <a:t>Potential challenges</a:t>
            </a:r>
          </a:p>
          <a:p>
            <a:pPr lvl="2"/>
            <a:r>
              <a:rPr lang="en-US" dirty="0" smtClean="0"/>
              <a:t>Code enforcement of municipal ordinances can vary across localities, because of ordinance differences and focus on certain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30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2310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Shared Bldgs / Inspections Potential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Summary</a:t>
            </a:r>
          </a:p>
          <a:p>
            <a:pPr lvl="2"/>
            <a:r>
              <a:rPr lang="en-US" dirty="0" smtClean="0"/>
              <a:t>Potential benefits, both operational and modest financial</a:t>
            </a:r>
          </a:p>
          <a:p>
            <a:pPr lvl="2"/>
            <a:r>
              <a:rPr lang="en-US" dirty="0"/>
              <a:t>Given scale differences between V and T, any shared operation would most appropriately be placed at the Village </a:t>
            </a:r>
            <a:r>
              <a:rPr lang="en-US" dirty="0" smtClean="0"/>
              <a:t>Building Department, </a:t>
            </a:r>
            <a:r>
              <a:rPr lang="en-US" dirty="0"/>
              <a:t>with the Town contracting for services via </a:t>
            </a:r>
            <a:r>
              <a:rPr lang="en-US" dirty="0" smtClean="0"/>
              <a:t>IMA</a:t>
            </a:r>
          </a:p>
          <a:p>
            <a:pPr lvl="2"/>
            <a:r>
              <a:rPr lang="en-US" dirty="0" smtClean="0"/>
              <a:t>Original Village proposal (2011) estimated $60k savings</a:t>
            </a:r>
          </a:p>
          <a:p>
            <a:pPr lvl="2"/>
            <a:r>
              <a:rPr lang="en-US" dirty="0" smtClean="0"/>
              <a:t>CGR’s analysis finds that savings estimate reasonable, resulting from the reduction of a p/t admin support title and the repurposing of another support title to a different role</a:t>
            </a:r>
          </a:p>
          <a:p>
            <a:pPr lvl="2"/>
            <a:r>
              <a:rPr lang="en-US" dirty="0" smtClean="0"/>
              <a:t>Shared arrangement </a:t>
            </a:r>
            <a:r>
              <a:rPr lang="en-US" i="1" dirty="0" smtClean="0"/>
              <a:t>need not be all-encompassing,</a:t>
            </a:r>
            <a:r>
              <a:rPr lang="en-US" dirty="0"/>
              <a:t> </a:t>
            </a:r>
            <a:r>
              <a:rPr lang="en-US" dirty="0" smtClean="0"/>
              <a:t>but could focus on specific common functions (e.g. permit processing)</a:t>
            </a:r>
          </a:p>
          <a:p>
            <a:pPr lvl="3"/>
            <a:r>
              <a:rPr lang="en-US" sz="1600" dirty="0" smtClean="0"/>
              <a:t>Could allow for certain efficiencies while preserving both municipalities’ administration of code enforcement within their territory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31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678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Report | </a:t>
            </a:r>
            <a:r>
              <a:rPr lang="en-US" dirty="0" smtClean="0"/>
              <a:t>Shared Planning / Zoning Potential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Potential opportunities</a:t>
            </a:r>
          </a:p>
          <a:p>
            <a:pPr lvl="2"/>
            <a:r>
              <a:rPr lang="en-US" dirty="0" smtClean="0"/>
              <a:t>Substantially similar in function</a:t>
            </a:r>
          </a:p>
          <a:p>
            <a:pPr lvl="2"/>
            <a:r>
              <a:rPr lang="en-US" dirty="0" smtClean="0"/>
              <a:t>Operational efficiency in combining common services, processes</a:t>
            </a:r>
          </a:p>
          <a:p>
            <a:pPr lvl="2"/>
            <a:r>
              <a:rPr lang="en-US" dirty="0" smtClean="0"/>
              <a:t>As T utilizes consultant-based approach, a shared model may offer more consistent coverage and daily capacity</a:t>
            </a:r>
          </a:p>
          <a:p>
            <a:r>
              <a:rPr lang="en-US" dirty="0">
                <a:solidFill>
                  <a:schemeClr val="accent4"/>
                </a:solidFill>
              </a:rPr>
              <a:t>Potential challenges</a:t>
            </a:r>
          </a:p>
          <a:p>
            <a:pPr lvl="2"/>
            <a:r>
              <a:rPr lang="en-US" dirty="0" smtClean="0"/>
              <a:t>Presence of different development densities, community characteristics and planning visions can complicate shared planning and zoning arrangements</a:t>
            </a:r>
          </a:p>
          <a:p>
            <a:pPr lvl="2"/>
            <a:r>
              <a:rPr lang="en-US" dirty="0" smtClean="0"/>
              <a:t>Absent a unified governance structure (i.e. single planning board serving entire area), a shared department may be in the position of serving “two masters”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32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4744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| </a:t>
            </a:r>
            <a:r>
              <a:rPr lang="en-US" dirty="0" smtClean="0"/>
              <a:t>Shared Planning / Zoning Potential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Summary</a:t>
            </a:r>
          </a:p>
          <a:p>
            <a:pPr lvl="2"/>
            <a:r>
              <a:rPr lang="en-US" dirty="0" smtClean="0"/>
              <a:t>Potential for modest financial benefit, and greater coordination for community-wide planning and development</a:t>
            </a:r>
          </a:p>
          <a:p>
            <a:pPr lvl="2"/>
            <a:r>
              <a:rPr lang="en-US" dirty="0"/>
              <a:t>Given </a:t>
            </a:r>
            <a:r>
              <a:rPr lang="en-US" dirty="0" smtClean="0"/>
              <a:t>that V has a standalone Planning Department, any shared operation would most appropriately be placed there</a:t>
            </a:r>
          </a:p>
          <a:p>
            <a:pPr lvl="2"/>
            <a:r>
              <a:rPr lang="en-US" dirty="0" smtClean="0"/>
              <a:t>Original Village proposal (2011) estimated $59k savings</a:t>
            </a:r>
          </a:p>
          <a:p>
            <a:pPr lvl="2"/>
            <a:r>
              <a:rPr lang="en-US" dirty="0" smtClean="0"/>
              <a:t>CGR finds potential savings of $35k from in-housing a portion of the contracted-out services (though savings could reach Village estimate if out-sourced services were completely eliminated)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33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2086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2895600"/>
            <a:ext cx="6858000" cy="1143000"/>
          </a:xfrm>
        </p:spPr>
        <p:txBody>
          <a:bodyPr/>
          <a:lstStyle/>
          <a:p>
            <a:r>
              <a:rPr lang="en-US" b="1" dirty="0" smtClean="0"/>
              <a:t>Public Comment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Q&amp;A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</p:spPr>
        <p:txBody>
          <a:bodyPr/>
          <a:lstStyle/>
          <a:p>
            <a:fld id="{D4B5ADC2-7248-4799-8E52-477E151C3EE9}" type="slidenum">
              <a:rPr lang="en-US" b="1" smtClean="0"/>
              <a:pPr/>
              <a:t>34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8835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Steering Committee | </a:t>
            </a:r>
            <a:r>
              <a:rPr lang="en-US" dirty="0" smtClean="0"/>
              <a:t>Members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615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Town of Ossining</a:t>
            </a:r>
          </a:p>
          <a:p>
            <a:pPr lvl="2"/>
            <a:r>
              <a:rPr lang="en-US" dirty="0" smtClean="0"/>
              <a:t>Susanne Donnelly (Supervisor)</a:t>
            </a:r>
          </a:p>
          <a:p>
            <a:pPr lvl="2"/>
            <a:r>
              <a:rPr lang="en-US" dirty="0" smtClean="0"/>
              <a:t>Eric Blaha (Board Member)</a:t>
            </a:r>
          </a:p>
          <a:p>
            <a:pPr lvl="2"/>
            <a:r>
              <a:rPr lang="en-US" dirty="0" smtClean="0"/>
              <a:t>Geoff Harter (Board Member)</a:t>
            </a:r>
          </a:p>
          <a:p>
            <a:pPr lvl="2"/>
            <a:r>
              <a:rPr lang="en-US" dirty="0" smtClean="0"/>
              <a:t>Peter Tripodi (Board Member) </a:t>
            </a:r>
          </a:p>
          <a:p>
            <a:pPr lvl="2"/>
            <a:r>
              <a:rPr lang="en-US" dirty="0" smtClean="0"/>
              <a:t>Northern Wilcher (Board Member)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Village of Ossining</a:t>
            </a:r>
          </a:p>
          <a:p>
            <a:pPr lvl="2"/>
            <a:r>
              <a:rPr lang="en-US" dirty="0" smtClean="0"/>
              <a:t>William Hanauer (Mayor)</a:t>
            </a:r>
          </a:p>
          <a:p>
            <a:pPr lvl="2"/>
            <a:r>
              <a:rPr lang="en-US" dirty="0" smtClean="0"/>
              <a:t>Marlene Cheatham (Trustee)</a:t>
            </a:r>
          </a:p>
          <a:p>
            <a:pPr lvl="2"/>
            <a:r>
              <a:rPr lang="en-US" dirty="0" smtClean="0"/>
              <a:t>John Codman III (Trustee)</a:t>
            </a:r>
          </a:p>
          <a:p>
            <a:pPr lvl="2"/>
            <a:r>
              <a:rPr lang="en-US" dirty="0" smtClean="0"/>
              <a:t>Robert Daraio (Trustee)</a:t>
            </a:r>
          </a:p>
          <a:p>
            <a:pPr lvl="2"/>
            <a:r>
              <a:rPr lang="en-US" dirty="0" smtClean="0"/>
              <a:t>Manuel Quezada (Trustee)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>
                <a:solidFill>
                  <a:srgbClr val="006A71"/>
                </a:solidFill>
              </a:rPr>
              <a:pPr/>
              <a:t>4</a:t>
            </a:fld>
            <a:endParaRPr lang="en-US" sz="1600" dirty="0">
              <a:solidFill>
                <a:srgbClr val="006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7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Team | </a:t>
            </a:r>
            <a:r>
              <a:rPr lang="en-US" dirty="0" smtClean="0"/>
              <a:t>CGR and Research Staff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About CGR</a:t>
            </a:r>
          </a:p>
          <a:p>
            <a:pPr lvl="2"/>
            <a:r>
              <a:rPr lang="en-US" dirty="0" smtClean="0"/>
              <a:t>Rochester-based 501c3 organization providing strategic consulting, information management and implementation support to local governments across New York State</a:t>
            </a:r>
          </a:p>
          <a:p>
            <a:pPr lvl="2"/>
            <a:r>
              <a:rPr lang="en-US" dirty="0" smtClean="0"/>
              <a:t>Expertise in government management, fiscal and economic analysis, service delivery and efficiency improvement</a:t>
            </a:r>
          </a:p>
          <a:p>
            <a:pPr marL="594360" lvl="2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4"/>
                </a:solidFill>
              </a:rPr>
              <a:t>Project Team</a:t>
            </a:r>
          </a:p>
          <a:p>
            <a:pPr lvl="2"/>
            <a:r>
              <a:rPr lang="en-US" u="sng" dirty="0" smtClean="0"/>
              <a:t>Joseph Stefko, Ph.D.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President &amp; Chief Executive </a:t>
            </a:r>
            <a:r>
              <a:rPr lang="en-US" dirty="0" smtClean="0"/>
              <a:t>Officer</a:t>
            </a:r>
          </a:p>
          <a:p>
            <a:pPr lvl="2"/>
            <a:r>
              <a:rPr lang="en-US" u="sng" dirty="0" smtClean="0"/>
              <a:t>CGR’s Government Management Team</a:t>
            </a:r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642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2895600"/>
            <a:ext cx="6858000" cy="1143000"/>
          </a:xfrm>
        </p:spPr>
        <p:txBody>
          <a:bodyPr/>
          <a:lstStyle/>
          <a:p>
            <a:r>
              <a:rPr lang="en-US" b="1" dirty="0" smtClean="0"/>
              <a:t>Recap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 Objectives &amp; Process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1981200" cy="365125"/>
          </a:xfrm>
        </p:spPr>
        <p:txBody>
          <a:bodyPr/>
          <a:lstStyle/>
          <a:p>
            <a:fld id="{D4B5ADC2-7248-4799-8E52-477E151C3EE9}" type="slidenum">
              <a:rPr lang="en-US" b="1" smtClean="0"/>
              <a:pPr/>
              <a:t>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418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Objectives | </a:t>
            </a:r>
            <a:r>
              <a:rPr lang="en-US" dirty="0" smtClean="0"/>
              <a:t>“Informing Options”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Building on a strong foundation…</a:t>
            </a:r>
            <a:endParaRPr lang="en-US" dirty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Town and Village work together regularly, have already implemented a range of shared services, and continue to explore others</a:t>
            </a:r>
            <a:endParaRPr lang="en-US" dirty="0"/>
          </a:p>
          <a:p>
            <a:r>
              <a:rPr lang="en-US" dirty="0" smtClean="0">
                <a:solidFill>
                  <a:schemeClr val="accent4"/>
                </a:solidFill>
              </a:rPr>
              <a:t>…identify other potential options…</a:t>
            </a:r>
            <a:endParaRPr lang="en-US" dirty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Consider where else collaboration – including possible changes in governmental structure or shared services – could yield efficiencies for taxpayers</a:t>
            </a:r>
          </a:p>
          <a:p>
            <a:pPr>
              <a:buFont typeface="Wingdings 3"/>
              <a:buChar char="}"/>
            </a:pPr>
            <a:r>
              <a:rPr lang="en-US" dirty="0" smtClean="0">
                <a:solidFill>
                  <a:srgbClr val="A41C37"/>
                </a:solidFill>
              </a:rPr>
              <a:t>…and analyze the impact of those options</a:t>
            </a:r>
            <a:endParaRPr lang="en-US" dirty="0"/>
          </a:p>
          <a:p>
            <a:pPr marL="548640">
              <a:spcBef>
                <a:spcPts val="500"/>
              </a:spcBef>
            </a:pPr>
            <a:r>
              <a:rPr lang="en-US" sz="2300" dirty="0" smtClean="0">
                <a:solidFill>
                  <a:srgbClr val="000000"/>
                </a:solidFill>
              </a:rPr>
              <a:t>Assess how varying municipal structures would impact the community (</a:t>
            </a:r>
            <a:r>
              <a:rPr lang="en-US" sz="2300" i="1" dirty="0" smtClean="0">
                <a:solidFill>
                  <a:srgbClr val="000000"/>
                </a:solidFill>
              </a:rPr>
              <a:t>i.e.</a:t>
            </a:r>
            <a:r>
              <a:rPr lang="en-US" sz="2300" dirty="0" smtClean="0">
                <a:solidFill>
                  <a:srgbClr val="000000"/>
                </a:solidFill>
              </a:rPr>
              <a:t> taxpayers) as a baseline for determining next steps in Ossining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0632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Process | </a:t>
            </a:r>
            <a:r>
              <a:rPr lang="en-US" dirty="0" smtClean="0"/>
              <a:t>Study Phases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Baseline review</a:t>
            </a:r>
          </a:p>
          <a:p>
            <a:pPr marL="548640" lvl="2" indent="0">
              <a:buNone/>
            </a:pPr>
            <a:r>
              <a:rPr lang="en-US" sz="2300" dirty="0" smtClean="0"/>
              <a:t>Document existing conditions and “what exists” in order to build a shared information foundation for moving forward</a:t>
            </a:r>
            <a:endParaRPr lang="en-US" sz="2300" dirty="0"/>
          </a:p>
          <a:p>
            <a:pPr marL="548640" lvl="2" indent="0"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Identification of options</a:t>
            </a:r>
          </a:p>
          <a:p>
            <a:pPr marL="548640" lvl="2" indent="0">
              <a:buNone/>
            </a:pPr>
            <a:r>
              <a:rPr lang="en-US" sz="2300" dirty="0" smtClean="0"/>
              <a:t>Identify range of options consistent with State-approved work plan, and vet alternatives with Steering Committee</a:t>
            </a:r>
          </a:p>
          <a:p>
            <a:pPr marL="548640" lvl="2" indent="0">
              <a:buNone/>
            </a:pPr>
            <a:endParaRPr lang="en-US" sz="2300" dirty="0"/>
          </a:p>
          <a:p>
            <a:pPr marL="512064" indent="-512064">
              <a:buFont typeface="+mj-lt"/>
              <a:buAutoNum type="arabicPeriod"/>
            </a:pPr>
            <a:r>
              <a:rPr lang="en-US" dirty="0" smtClean="0">
                <a:solidFill>
                  <a:srgbClr val="A41C37"/>
                </a:solidFill>
              </a:rPr>
              <a:t>Analysis of options</a:t>
            </a:r>
            <a:endParaRPr lang="en-US" dirty="0"/>
          </a:p>
          <a:p>
            <a:pPr marL="548640" indent="0">
              <a:spcBef>
                <a:spcPts val="500"/>
              </a:spcBef>
              <a:buNone/>
            </a:pPr>
            <a:r>
              <a:rPr lang="en-US" sz="2300" dirty="0" smtClean="0">
                <a:solidFill>
                  <a:srgbClr val="000000"/>
                </a:solidFill>
              </a:rPr>
              <a:t>Review budgetary / fiscal impact of structural alternatives, and provide summary of potential additional shared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7900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81800" y="1295400"/>
            <a:ext cx="2209800" cy="4800600"/>
          </a:xfrm>
          <a:prstGeom prst="rect">
            <a:avLst/>
          </a:prstGeom>
          <a:solidFill>
            <a:schemeClr val="accent4">
              <a:lumMod val="20000"/>
              <a:lumOff val="8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Process | </a:t>
            </a:r>
            <a:r>
              <a:rPr lang="en-US" dirty="0" smtClean="0"/>
              <a:t>Recap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5ADC2-7248-4799-8E52-477E151C3EE9}" type="slidenum">
              <a:rPr lang="en-US" b="1" smtClean="0"/>
              <a:pPr/>
              <a:t>9</a:t>
            </a:fld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4478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A40034"/>
                </a:solidFill>
              </a:rPr>
              <a:t>Phase 1</a:t>
            </a:r>
            <a:endParaRPr lang="en-US" b="1" dirty="0" smtClean="0">
              <a:solidFill>
                <a:srgbClr val="A40034"/>
              </a:solidFill>
            </a:endParaRPr>
          </a:p>
          <a:p>
            <a:pPr algn="ctr"/>
            <a:r>
              <a:rPr lang="en-US" dirty="0" smtClean="0"/>
              <a:t>Project Initiation</a:t>
            </a:r>
          </a:p>
          <a:p>
            <a:pPr algn="ctr"/>
            <a:r>
              <a:rPr lang="en-US" dirty="0" smtClean="0"/>
              <a:t>Public Forum #1</a:t>
            </a:r>
          </a:p>
          <a:p>
            <a:pPr algn="ctr"/>
            <a:r>
              <a:rPr lang="en-US" dirty="0" smtClean="0"/>
              <a:t>Baseline Data Review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57300" y="2724329"/>
            <a:ext cx="0" cy="704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3620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COMPLETED</a:t>
            </a:r>
            <a:br>
              <a:rPr lang="en-US" dirty="0" smtClean="0"/>
            </a:br>
            <a:r>
              <a:rPr lang="en-US" dirty="0" smtClean="0"/>
              <a:t>(Oct ‘11)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14478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A40034"/>
                </a:solidFill>
              </a:rPr>
              <a:t>Phase 2</a:t>
            </a:r>
            <a:endParaRPr lang="en-US" b="1" dirty="0" smtClean="0">
              <a:solidFill>
                <a:srgbClr val="A40034"/>
              </a:solidFill>
            </a:endParaRPr>
          </a:p>
          <a:p>
            <a:pPr algn="ctr"/>
            <a:r>
              <a:rPr lang="en-US" dirty="0" smtClean="0"/>
              <a:t>Review Current State</a:t>
            </a:r>
          </a:p>
          <a:p>
            <a:pPr algn="ctr"/>
            <a:r>
              <a:rPr lang="en-US" i="1" dirty="0" smtClean="0"/>
              <a:t>Baseline Report</a:t>
            </a:r>
          </a:p>
          <a:p>
            <a:pPr algn="ctr"/>
            <a:r>
              <a:rPr lang="en-US" dirty="0" smtClean="0"/>
              <a:t>Public Forum #2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67100" y="2724329"/>
            <a:ext cx="0" cy="1219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7000" y="4114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COMPLETED</a:t>
            </a:r>
            <a:br>
              <a:rPr lang="en-US" dirty="0" smtClean="0"/>
            </a:br>
            <a:r>
              <a:rPr lang="en-US" dirty="0" smtClean="0"/>
              <a:t>(Apr ‘12)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4478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A40034"/>
                </a:solidFill>
              </a:rPr>
              <a:t>Phase 3</a:t>
            </a:r>
            <a:endParaRPr lang="en-US" b="1" dirty="0" smtClean="0">
              <a:solidFill>
                <a:srgbClr val="A40034"/>
              </a:solidFill>
            </a:endParaRPr>
          </a:p>
          <a:p>
            <a:pPr algn="ctr"/>
            <a:r>
              <a:rPr lang="en-US" dirty="0" smtClean="0"/>
              <a:t>Identify Options</a:t>
            </a:r>
          </a:p>
          <a:p>
            <a:pPr algn="ctr"/>
            <a:r>
              <a:rPr lang="en-US" dirty="0" smtClean="0"/>
              <a:t>Analyze Impacts</a:t>
            </a:r>
          </a:p>
          <a:p>
            <a:pPr algn="ctr"/>
            <a:r>
              <a:rPr lang="en-US" i="1" dirty="0" smtClean="0"/>
              <a:t>Draft Options Report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676900" y="2724329"/>
            <a:ext cx="0" cy="1713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76800" y="4572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COMPLETED</a:t>
            </a:r>
            <a:br>
              <a:rPr lang="en-US" dirty="0" smtClean="0"/>
            </a:br>
            <a:r>
              <a:rPr lang="en-US" dirty="0" smtClean="0"/>
              <a:t>(Aug ‘12)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14478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A40034"/>
                </a:solidFill>
              </a:rPr>
              <a:t>Phase 4</a:t>
            </a:r>
            <a:endParaRPr lang="en-US" b="1" dirty="0" smtClean="0">
              <a:solidFill>
                <a:srgbClr val="A40034"/>
              </a:solidFill>
            </a:endParaRPr>
          </a:p>
          <a:p>
            <a:pPr algn="ctr"/>
            <a:r>
              <a:rPr lang="en-US" dirty="0" smtClean="0"/>
              <a:t>Report-out</a:t>
            </a:r>
          </a:p>
          <a:p>
            <a:pPr algn="ctr"/>
            <a:r>
              <a:rPr lang="en-US" i="1" dirty="0" smtClean="0"/>
              <a:t>Final Options Report</a:t>
            </a:r>
            <a:endParaRPr lang="en-US" dirty="0" smtClean="0"/>
          </a:p>
          <a:p>
            <a:pPr algn="ctr"/>
            <a:r>
              <a:rPr lang="en-US" dirty="0" smtClean="0"/>
              <a:t>Public Forum #3</a:t>
            </a:r>
            <a:endParaRPr lang="en-US" i="1" dirty="0" smtClean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886700" y="2724329"/>
            <a:ext cx="0" cy="2309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86600" y="5257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COMPLETED</a:t>
            </a:r>
            <a:br>
              <a:rPr lang="en-US" dirty="0" smtClean="0"/>
            </a:br>
            <a:r>
              <a:rPr lang="en-US" dirty="0" smtClean="0"/>
              <a:t>(Oct ‘12)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6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GR2">
  <a:themeElements>
    <a:clrScheme name="CGR Colors">
      <a:dk1>
        <a:sysClr val="windowText" lastClr="000000"/>
      </a:dk1>
      <a:lt1>
        <a:sysClr val="window" lastClr="FFFFFF"/>
      </a:lt1>
      <a:dk2>
        <a:srgbClr val="7EADB7"/>
      </a:dk2>
      <a:lt2>
        <a:srgbClr val="F1F1F1"/>
      </a:lt2>
      <a:accent1>
        <a:srgbClr val="006A71"/>
      </a:accent1>
      <a:accent2>
        <a:srgbClr val="C0D3DA"/>
      </a:accent2>
      <a:accent3>
        <a:srgbClr val="7EADB7"/>
      </a:accent3>
      <a:accent4>
        <a:srgbClr val="A41C37"/>
      </a:accent4>
      <a:accent5>
        <a:srgbClr val="4BACC6"/>
      </a:accent5>
      <a:accent6>
        <a:srgbClr val="FFC5D7"/>
      </a:accent6>
      <a:hlink>
        <a:srgbClr val="A41C37"/>
      </a:hlink>
      <a:folHlink>
        <a:srgbClr val="A41C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GR2">
  <a:themeElements>
    <a:clrScheme name="CGR Colors">
      <a:dk1>
        <a:sysClr val="windowText" lastClr="000000"/>
      </a:dk1>
      <a:lt1>
        <a:sysClr val="window" lastClr="FFFFFF"/>
      </a:lt1>
      <a:dk2>
        <a:srgbClr val="7EADB7"/>
      </a:dk2>
      <a:lt2>
        <a:srgbClr val="F1F1F1"/>
      </a:lt2>
      <a:accent1>
        <a:srgbClr val="006A71"/>
      </a:accent1>
      <a:accent2>
        <a:srgbClr val="C0D3DA"/>
      </a:accent2>
      <a:accent3>
        <a:srgbClr val="7EADB7"/>
      </a:accent3>
      <a:accent4>
        <a:srgbClr val="A41C37"/>
      </a:accent4>
      <a:accent5>
        <a:srgbClr val="4BACC6"/>
      </a:accent5>
      <a:accent6>
        <a:srgbClr val="FFC5D7"/>
      </a:accent6>
      <a:hlink>
        <a:srgbClr val="A41C37"/>
      </a:hlink>
      <a:folHlink>
        <a:srgbClr val="A41C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CGR2</Template>
  <TotalTime>0</TotalTime>
  <Words>1920</Words>
  <Application>Microsoft Office PowerPoint</Application>
  <PresentationFormat>On-screen Show (4:3)</PresentationFormat>
  <Paragraphs>319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CGR2</vt:lpstr>
      <vt:lpstr>1_CGR2</vt:lpstr>
      <vt:lpstr>Public Forum #3 | October 18, 2012</vt:lpstr>
      <vt:lpstr>Public Forum 3 | Tonight’s Agenda</vt:lpstr>
      <vt:lpstr>Introductions Steering Committee &amp; CGR</vt:lpstr>
      <vt:lpstr>Steering Committee | Members</vt:lpstr>
      <vt:lpstr>Project Team | CGR and Research Staff</vt:lpstr>
      <vt:lpstr>Recap Project Objectives &amp; Process</vt:lpstr>
      <vt:lpstr>Project Objectives | “Informing Options”</vt:lpstr>
      <vt:lpstr>Project Process | Study Phases</vt:lpstr>
      <vt:lpstr>Project Process | Recap</vt:lpstr>
      <vt:lpstr>Next Steps | Moving Forward…</vt:lpstr>
      <vt:lpstr>Report Summary of Options &amp; Impacts</vt:lpstr>
      <vt:lpstr>Report | Identifying the Structural Options</vt:lpstr>
      <vt:lpstr>Report | Two Notes re: Structural Options</vt:lpstr>
      <vt:lpstr>Report | Assumptions re: Fiscal Estimates</vt:lpstr>
      <vt:lpstr>Report | Assumptions re: Fiscal Estimates</vt:lpstr>
      <vt:lpstr>Report | Alternative 1: City Status</vt:lpstr>
      <vt:lpstr>Report | Alternative 1: City Status</vt:lpstr>
      <vt:lpstr>Report | Alternative 1: City Status</vt:lpstr>
      <vt:lpstr>Report | Alternative 2: Village Dissolution</vt:lpstr>
      <vt:lpstr>Report | Alternative 2: Village Dissolution</vt:lpstr>
      <vt:lpstr>Report | Alternative 2: Village Dissolution</vt:lpstr>
      <vt:lpstr>Report | Alternative 3: New Coterminous T-V</vt:lpstr>
      <vt:lpstr>Report | Alternative 3: New Coterminous T-V</vt:lpstr>
      <vt:lpstr>Report | Review of Shared Service Possibilities</vt:lpstr>
      <vt:lpstr>Report | Review of Shared Service Possibilities</vt:lpstr>
      <vt:lpstr>Report | Shared Tax Collection Potential</vt:lpstr>
      <vt:lpstr>Report | Shared Tax Collection Potential</vt:lpstr>
      <vt:lpstr>Report | Shared Public Works Potential</vt:lpstr>
      <vt:lpstr>Report | Shared Public Works Potential</vt:lpstr>
      <vt:lpstr>Report | Shared Bldgs / Inspections Potential</vt:lpstr>
      <vt:lpstr>Report | Shared Bldgs / Inspections Potential</vt:lpstr>
      <vt:lpstr>Report | Shared Planning / Zoning Potential</vt:lpstr>
      <vt:lpstr>Report | Shared Planning / Zoning Potential</vt:lpstr>
      <vt:lpstr>Public Comment 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2011-08-25T14:04:43Z</dcterms:created>
  <dcterms:modified xsi:type="dcterms:W3CDTF">2012-10-19T19:49:47Z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TC101671261033</vt:lpwstr>
  </property>
</Properties>
</file>