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handoutMasterIdLst>
    <p:handoutMasterId r:id="rId20"/>
  </p:handoutMasterIdLst>
  <p:sldIdLst>
    <p:sldId id="256" r:id="rId2"/>
    <p:sldId id="257" r:id="rId3"/>
    <p:sldId id="260" r:id="rId4"/>
    <p:sldId id="262" r:id="rId5"/>
    <p:sldId id="266" r:id="rId6"/>
    <p:sldId id="259" r:id="rId7"/>
    <p:sldId id="271" r:id="rId8"/>
    <p:sldId id="258" r:id="rId9"/>
    <p:sldId id="267" r:id="rId10"/>
    <p:sldId id="268" r:id="rId11"/>
    <p:sldId id="269" r:id="rId12"/>
    <p:sldId id="272" r:id="rId13"/>
    <p:sldId id="270" r:id="rId14"/>
    <p:sldId id="265" r:id="rId15"/>
    <p:sldId id="273" r:id="rId16"/>
    <p:sldId id="274"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79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09B6C3-42D9-4C4D-8F4A-8CE67A6E7B62}" type="datetimeFigureOut">
              <a:rPr lang="en-US" smtClean="0"/>
              <a:t>4/23/12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A9BDD-8384-DD40-860B-5F1A5F4A1818}" type="slidenum">
              <a:rPr lang="en-US" smtClean="0"/>
              <a:t>‹#›</a:t>
            </a:fld>
            <a:endParaRPr lang="en-US"/>
          </a:p>
        </p:txBody>
      </p:sp>
    </p:spTree>
    <p:extLst>
      <p:ext uri="{BB962C8B-B14F-4D97-AF65-F5344CB8AC3E}">
        <p14:creationId xmlns:p14="http://schemas.microsoft.com/office/powerpoint/2010/main" val="1959803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C4E8-10F3-4A9D-94B2-0BF822D34B53}" type="datetimeFigureOut">
              <a:rPr lang="en-US" smtClean="0"/>
              <a:t>4/23/12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A16BE-3A6A-48AE-BFAA-23A9A55FB4DB}" type="slidenum">
              <a:rPr lang="en-US" smtClean="0"/>
              <a:t>‹#›</a:t>
            </a:fld>
            <a:endParaRPr lang="en-US" dirty="0"/>
          </a:p>
        </p:txBody>
      </p:sp>
    </p:spTree>
    <p:extLst>
      <p:ext uri="{BB962C8B-B14F-4D97-AF65-F5344CB8AC3E}">
        <p14:creationId xmlns:p14="http://schemas.microsoft.com/office/powerpoint/2010/main" val="2420085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Slide Number Placeholder 5"/>
          <p:cNvSpPr>
            <a:spLocks noGrp="1"/>
          </p:cNvSpPr>
          <p:nvPr>
            <p:ph type="sldNum" sz="quarter" idx="12"/>
          </p:nvPr>
        </p:nvSpPr>
        <p:spPr/>
        <p:txBody>
          <a:bodyPr/>
          <a:lstStyle/>
          <a:p>
            <a:fld id="{166785E4-9F0E-4032-9226-ECFC00B2E2F4}"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One Batavia</a:t>
            </a: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Slide Number Placeholder 5"/>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Slide Number Placeholder 5"/>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One Batavia</a:t>
            </a:r>
            <a:endParaRPr lang="en-US" dirty="0"/>
          </a:p>
        </p:txBody>
      </p:sp>
      <p:sp>
        <p:nvSpPr>
          <p:cNvPr id="5" name="Slide Number Placeholder 4"/>
          <p:cNvSpPr>
            <a:spLocks noGrp="1"/>
          </p:cNvSpPr>
          <p:nvPr>
            <p:ph type="sldNum" sz="quarter" idx="12"/>
          </p:nvPr>
        </p:nvSpPr>
        <p:spPr/>
        <p:txBody>
          <a:bodyPr/>
          <a:lstStyle/>
          <a:p>
            <a:fld id="{166785E4-9F0E-4032-9226-ECFC00B2E2F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Slide Number Placeholder 5"/>
          <p:cNvSpPr>
            <a:spLocks noGrp="1"/>
          </p:cNvSpPr>
          <p:nvPr>
            <p:ph type="sldNum" sz="quarter" idx="12"/>
          </p:nvPr>
        </p:nvSpPr>
        <p:spPr/>
        <p:txBody>
          <a:bodyPr/>
          <a:lstStyle/>
          <a:p>
            <a:fld id="{166785E4-9F0E-4032-9226-ECFC00B2E2F4}" type="slidenum">
              <a:rPr lang="en-US" smtClean="0"/>
              <a:t>‹#›</a:t>
            </a:fld>
            <a:endParaRPr lang="en-US" dirty="0"/>
          </a:p>
        </p:txBody>
      </p:sp>
      <p:sp>
        <p:nvSpPr>
          <p:cNvPr id="7" name="TextBox 6"/>
          <p:cNvSpPr txBox="1"/>
          <p:nvPr userDrawn="1"/>
        </p:nvSpPr>
        <p:spPr>
          <a:xfrm>
            <a:off x="4572000" y="6334897"/>
            <a:ext cx="762000" cy="400110"/>
          </a:xfrm>
          <a:prstGeom prst="rect">
            <a:avLst/>
          </a:prstGeom>
          <a:noFill/>
        </p:spPr>
        <p:txBody>
          <a:bodyPr wrap="square" rtlCol="0">
            <a:spAutoFit/>
          </a:bodyPr>
          <a:lstStyle/>
          <a:p>
            <a:pPr algn="l"/>
            <a:r>
              <a:rPr lang="en-US" sz="2000" b="0" i="0" dirty="0" smtClean="0">
                <a:solidFill>
                  <a:srgbClr val="C00000"/>
                </a:solidFill>
                <a:latin typeface="Times New Roman" pitchFamily="18" charset="0"/>
                <a:cs typeface="Times New Roman" pitchFamily="18" charset="0"/>
              </a:rPr>
              <a:t>CGR</a:t>
            </a:r>
            <a:endParaRPr lang="en-US" sz="2000" b="0" i="0" dirty="0">
              <a:solidFill>
                <a:srgbClr val="C00000"/>
              </a:solidFill>
              <a:latin typeface="Times New Roman" pitchFamily="18" charset="0"/>
              <a:cs typeface="Times New Roman" pitchFamily="18" charset="0"/>
            </a:endParaRPr>
          </a:p>
        </p:txBody>
      </p:sp>
      <p:sp>
        <p:nvSpPr>
          <p:cNvPr id="8" name="TextBox 7"/>
          <p:cNvSpPr txBox="1"/>
          <p:nvPr userDrawn="1"/>
        </p:nvSpPr>
        <p:spPr>
          <a:xfrm>
            <a:off x="7086600" y="6400800"/>
            <a:ext cx="1600200" cy="292388"/>
          </a:xfrm>
          <a:prstGeom prst="rect">
            <a:avLst/>
          </a:prstGeom>
          <a:noFill/>
        </p:spPr>
        <p:txBody>
          <a:bodyPr wrap="square" rtlCol="0">
            <a:spAutoFit/>
          </a:bodyPr>
          <a:lstStyle/>
          <a:p>
            <a:pPr algn="r"/>
            <a:r>
              <a:rPr lang="en-US" sz="1300" i="1" dirty="0" smtClean="0">
                <a:solidFill>
                  <a:schemeClr val="accent1"/>
                </a:solidFill>
                <a:latin typeface="Times New Roman" pitchFamily="18" charset="0"/>
                <a:cs typeface="Times New Roman" pitchFamily="18" charset="0"/>
              </a:rPr>
              <a:t>Inform</a:t>
            </a:r>
            <a:r>
              <a:rPr lang="en-US" sz="1300" i="1" baseline="0" dirty="0" smtClean="0">
                <a:solidFill>
                  <a:schemeClr val="accent1"/>
                </a:solidFill>
                <a:latin typeface="Times New Roman" pitchFamily="18" charset="0"/>
                <a:cs typeface="Times New Roman" pitchFamily="18" charset="0"/>
              </a:rPr>
              <a:t> &amp; Empower</a:t>
            </a:r>
            <a:endParaRPr lang="en-US" sz="1300" i="1" dirty="0">
              <a:solidFill>
                <a:schemeClr val="accent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7238999" y="6356350"/>
            <a:ext cx="1446213" cy="365125"/>
          </a:xfrm>
        </p:spPr>
        <p:txBody>
          <a:bodyPr/>
          <a:lstStyle/>
          <a:p>
            <a:r>
              <a:rPr lang="en-US" smtClean="0"/>
              <a:t>One Batavia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66785E4-9F0E-4032-9226-ECFC00B2E2F4}"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One Batavia</a:t>
            </a:r>
            <a:endParaRPr lang="en-US" dirty="0"/>
          </a:p>
        </p:txBody>
      </p:sp>
      <p:sp>
        <p:nvSpPr>
          <p:cNvPr id="9" name="Slide Number Placeholder 8"/>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One Batavia</a:t>
            </a:r>
            <a:endParaRPr lang="en-US" dirty="0"/>
          </a:p>
        </p:txBody>
      </p:sp>
      <p:sp>
        <p:nvSpPr>
          <p:cNvPr id="7" name="Slide Number Placeholder 6"/>
          <p:cNvSpPr>
            <a:spLocks noGrp="1"/>
          </p:cNvSpPr>
          <p:nvPr>
            <p:ph type="sldNum" sz="quarter" idx="12"/>
          </p:nvPr>
        </p:nvSpPr>
        <p:spPr/>
        <p:txBody>
          <a:bodyPr/>
          <a:lstStyle/>
          <a:p>
            <a:fld id="{166785E4-9F0E-4032-9226-ECFC00B2E2F4}"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One Batavia</a:t>
            </a:r>
            <a:endParaRPr lang="en-US" dirty="0"/>
          </a:p>
        </p:txBody>
      </p:sp>
      <p:sp>
        <p:nvSpPr>
          <p:cNvPr id="5" name="Slide Number Placeholder 4"/>
          <p:cNvSpPr>
            <a:spLocks noGrp="1"/>
          </p:cNvSpPr>
          <p:nvPr>
            <p:ph type="sldNum" sz="quarter" idx="12"/>
          </p:nvPr>
        </p:nvSpPr>
        <p:spPr/>
        <p:txBody>
          <a:bodyPr/>
          <a:lstStyle/>
          <a:p>
            <a:fld id="{166785E4-9F0E-4032-9226-ECFC00B2E2F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n-US" smtClean="0"/>
              <a:t>One Batavia</a:t>
            </a:r>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66785E4-9F0E-4032-9226-ECFC00B2E2F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gr.com/onebataviachar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One Batavia</a:t>
            </a:r>
            <a:endParaRPr lang="en-US" dirty="0"/>
          </a:p>
        </p:txBody>
      </p:sp>
      <p:sp>
        <p:nvSpPr>
          <p:cNvPr id="3" name="Subtitle 2"/>
          <p:cNvSpPr>
            <a:spLocks noGrp="1"/>
          </p:cNvSpPr>
          <p:nvPr>
            <p:ph type="subTitle" idx="1"/>
          </p:nvPr>
        </p:nvSpPr>
        <p:spPr>
          <a:xfrm>
            <a:off x="1143000" y="4419600"/>
            <a:ext cx="7010400" cy="1371600"/>
          </a:xfrm>
        </p:spPr>
        <p:txBody>
          <a:bodyPr>
            <a:normAutofit/>
          </a:bodyPr>
          <a:lstStyle/>
          <a:p>
            <a:r>
              <a:rPr lang="en-US" dirty="0" smtClean="0"/>
              <a:t>Merging the Town and City into one City of Batavia</a:t>
            </a:r>
          </a:p>
          <a:p>
            <a:r>
              <a:rPr lang="en-US" i="1" dirty="0" smtClean="0"/>
              <a:t>Presented by</a:t>
            </a:r>
          </a:p>
          <a:p>
            <a:r>
              <a:rPr lang="en-US" dirty="0" smtClean="0"/>
              <a:t>Consolidated Charter Task Force of Batavia</a:t>
            </a:r>
            <a:endParaRPr lang="en-US" dirty="0"/>
          </a:p>
        </p:txBody>
      </p:sp>
      <p:sp>
        <p:nvSpPr>
          <p:cNvPr id="4" name="TextBox 3"/>
          <p:cNvSpPr txBox="1"/>
          <p:nvPr/>
        </p:nvSpPr>
        <p:spPr>
          <a:xfrm>
            <a:off x="6858000" y="5867400"/>
            <a:ext cx="21336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41617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City Charter:</a:t>
            </a:r>
            <a:br>
              <a:rPr lang="en-US" dirty="0" smtClean="0"/>
            </a:br>
            <a:r>
              <a:rPr lang="en-US" dirty="0" smtClean="0"/>
              <a:t>Council Representation</a:t>
            </a:r>
            <a:endParaRPr lang="en-US" dirty="0"/>
          </a:p>
        </p:txBody>
      </p:sp>
      <p:sp>
        <p:nvSpPr>
          <p:cNvPr id="3" name="Content Placeholder 2"/>
          <p:cNvSpPr>
            <a:spLocks noGrp="1"/>
          </p:cNvSpPr>
          <p:nvPr>
            <p:ph idx="1"/>
          </p:nvPr>
        </p:nvSpPr>
        <p:spPr>
          <a:xfrm>
            <a:off x="2895600" y="2667000"/>
            <a:ext cx="6019800" cy="3657600"/>
          </a:xfrm>
        </p:spPr>
        <p:txBody>
          <a:bodyPr>
            <a:normAutofit/>
          </a:bodyPr>
          <a:lstStyle/>
          <a:p>
            <a:r>
              <a:rPr lang="en-US" dirty="0" smtClean="0"/>
              <a:t>At Large System</a:t>
            </a:r>
          </a:p>
          <a:p>
            <a:r>
              <a:rPr lang="en-US" dirty="0" smtClean="0"/>
              <a:t>Ward System</a:t>
            </a:r>
          </a:p>
          <a:p>
            <a:r>
              <a:rPr lang="en-US" dirty="0" smtClean="0"/>
              <a:t>Mixed Elections</a:t>
            </a:r>
          </a:p>
          <a:p>
            <a:r>
              <a:rPr lang="en-US" dirty="0" smtClean="0"/>
              <a:t>Single Transfer System</a:t>
            </a:r>
          </a:p>
          <a:p>
            <a:r>
              <a:rPr lang="en-US" dirty="0" smtClean="0"/>
              <a:t>Cumulative Voting</a:t>
            </a:r>
          </a:p>
        </p:txBody>
      </p:sp>
      <p:sp>
        <p:nvSpPr>
          <p:cNvPr id="4" name="Slide Number Placeholder 3"/>
          <p:cNvSpPr>
            <a:spLocks noGrp="1"/>
          </p:cNvSpPr>
          <p:nvPr>
            <p:ph type="sldNum" sz="quarter" idx="12"/>
          </p:nvPr>
        </p:nvSpPr>
        <p:spPr/>
        <p:txBody>
          <a:bodyPr/>
          <a:lstStyle/>
          <a:p>
            <a:fld id="{166785E4-9F0E-4032-9226-ECFC00B2E2F4}"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576062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t>
            </a:r>
            <a:endParaRPr lang="en-US" dirty="0"/>
          </a:p>
        </p:txBody>
      </p:sp>
      <p:sp>
        <p:nvSpPr>
          <p:cNvPr id="3" name="Content Placeholder 2"/>
          <p:cNvSpPr>
            <a:spLocks noGrp="1"/>
          </p:cNvSpPr>
          <p:nvPr>
            <p:ph idx="1"/>
          </p:nvPr>
        </p:nvSpPr>
        <p:spPr>
          <a:xfrm>
            <a:off x="381000" y="2590800"/>
            <a:ext cx="8534400" cy="3657600"/>
          </a:xfrm>
        </p:spPr>
        <p:txBody>
          <a:bodyPr>
            <a:normAutofit/>
          </a:bodyPr>
          <a:lstStyle/>
          <a:p>
            <a:r>
              <a:rPr lang="en-US" dirty="0" smtClean="0"/>
              <a:t>Single Transfer Voting and Cumulative Voting dismissed</a:t>
            </a:r>
          </a:p>
          <a:p>
            <a:r>
              <a:rPr lang="en-US" dirty="0" smtClean="0"/>
              <a:t>At Large and Ward dismissed</a:t>
            </a:r>
          </a:p>
          <a:p>
            <a:r>
              <a:rPr lang="en-US" dirty="0" smtClean="0"/>
              <a:t>Mixed System chosen:</a:t>
            </a:r>
            <a:endParaRPr lang="en-US" dirty="0"/>
          </a:p>
          <a:p>
            <a:pPr marL="806450" lvl="1" indent="-457200">
              <a:buFont typeface="+mj-lt"/>
              <a:buAutoNum type="arabicPeriod"/>
            </a:pPr>
            <a:r>
              <a:rPr lang="en-US" sz="1800" dirty="0"/>
              <a:t>Combines city-wide focus of at large members with neighborhood and local concern represented by the </a:t>
            </a:r>
            <a:r>
              <a:rPr lang="en-US" sz="1800" dirty="0" smtClean="0"/>
              <a:t>ward-</a:t>
            </a:r>
            <a:r>
              <a:rPr lang="en-US" sz="1800" dirty="0"/>
              <a:t>elected </a:t>
            </a:r>
            <a:r>
              <a:rPr lang="en-US" sz="1800" dirty="0" smtClean="0"/>
              <a:t>members.</a:t>
            </a:r>
          </a:p>
          <a:p>
            <a:pPr marL="806450" lvl="1" indent="-457200">
              <a:buFont typeface="+mj-lt"/>
              <a:buAutoNum type="arabicPeriod"/>
            </a:pPr>
            <a:r>
              <a:rPr lang="en-US" sz="1800" dirty="0" smtClean="0"/>
              <a:t>Used by 38% of large </a:t>
            </a:r>
            <a:r>
              <a:rPr lang="en-US" sz="1800" dirty="0"/>
              <a:t>c</a:t>
            </a:r>
            <a:r>
              <a:rPr lang="en-US" sz="1800" dirty="0" smtClean="0"/>
              <a:t>ities and 17% of small-medium cities.</a:t>
            </a:r>
          </a:p>
          <a:p>
            <a:pPr marL="806450" lvl="1" indent="-457200">
              <a:buFont typeface="+mj-lt"/>
              <a:buAutoNum type="arabicPeriod"/>
            </a:pPr>
            <a:r>
              <a:rPr lang="en-US" sz="1800" dirty="0" smtClean="0"/>
              <a:t>New Structure Consists of 4 ward and 5 at large seats.</a:t>
            </a:r>
            <a:endParaRPr lang="en-US" dirty="0" smtClean="0"/>
          </a:p>
          <a:p>
            <a:pPr marL="342900" lvl="1" indent="0">
              <a:buNone/>
            </a:pPr>
            <a:endParaRPr lang="en-US" dirty="0" smtClean="0"/>
          </a:p>
          <a:p>
            <a:pPr marL="342900" lvl="1" indent="0">
              <a:buNone/>
            </a:pPr>
            <a:r>
              <a:rPr lang="en-US" sz="1400" dirty="0" smtClean="0"/>
              <a:t>*Primer on Council Representation </a:t>
            </a:r>
            <a:r>
              <a:rPr lang="en-US" sz="1400" dirty="0"/>
              <a:t>Provided by CGR  </a:t>
            </a:r>
            <a:r>
              <a:rPr lang="en-US" sz="1400" dirty="0" smtClean="0"/>
              <a:t>  </a:t>
            </a:r>
            <a:r>
              <a:rPr lang="en-US" sz="1400" dirty="0"/>
              <a:t>www.cgr.org/onebataviacharter/documents.aspx</a:t>
            </a:r>
          </a:p>
          <a:p>
            <a:pPr marL="800100" lvl="1" indent="-457200">
              <a:buFont typeface="+mj-lt"/>
              <a:buAutoNum type="arabicPeriod"/>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037153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12</a:t>
            </a:fld>
            <a:endParaRPr lang="en-US" dirty="0"/>
          </a:p>
        </p:txBody>
      </p:sp>
      <p:pic>
        <p:nvPicPr>
          <p:cNvPr id="5" name="Picture 4" descr="4 Wards by Pop - Color.pdf"/>
          <p:cNvPicPr>
            <a:picLocks noChangeAspect="1"/>
          </p:cNvPicPr>
          <p:nvPr/>
        </p:nvPicPr>
        <p:blipFill rotWithShape="1">
          <a:blip r:embed="rId2">
            <a:extLst>
              <a:ext uri="{28A0092B-C50C-407E-A947-70E740481C1C}">
                <a14:useLocalDpi xmlns:a14="http://schemas.microsoft.com/office/drawing/2010/main" val="0"/>
              </a:ext>
            </a:extLst>
          </a:blip>
          <a:srcRect l="13079" t="2900" r="3009" b="9574"/>
          <a:stretch/>
        </p:blipFill>
        <p:spPr>
          <a:xfrm rot="10800000">
            <a:off x="-35406" y="-152400"/>
            <a:ext cx="9179405" cy="6195483"/>
          </a:xfrm>
          <a:prstGeom prst="rect">
            <a:avLst/>
          </a:prstGeom>
          <a:noFill/>
          <a:ln>
            <a:noFill/>
          </a:ln>
        </p:spPr>
      </p:pic>
      <p:sp>
        <p:nvSpPr>
          <p:cNvPr id="3" name="Footer Placeholder 2"/>
          <p:cNvSpPr>
            <a:spLocks noGrp="1"/>
          </p:cNvSpPr>
          <p:nvPr>
            <p:ph type="ftr" sz="quarter" idx="11"/>
          </p:nvPr>
        </p:nvSpPr>
        <p:spPr/>
        <p:txBody>
          <a:bodyPr/>
          <a:lstStyle/>
          <a:p>
            <a:r>
              <a:rPr lang="en-US"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083103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City Charter:</a:t>
            </a:r>
            <a:br>
              <a:rPr lang="en-US" dirty="0" smtClean="0"/>
            </a:br>
            <a:r>
              <a:rPr lang="en-US" dirty="0" smtClean="0"/>
              <a:t>Tiered Taxing</a:t>
            </a:r>
            <a:endParaRPr lang="en-US" dirty="0"/>
          </a:p>
        </p:txBody>
      </p:sp>
      <p:sp>
        <p:nvSpPr>
          <p:cNvPr id="3" name="Content Placeholder 2"/>
          <p:cNvSpPr>
            <a:spLocks noGrp="1"/>
          </p:cNvSpPr>
          <p:nvPr>
            <p:ph idx="1"/>
          </p:nvPr>
        </p:nvSpPr>
        <p:spPr>
          <a:xfrm>
            <a:off x="381000" y="2590800"/>
            <a:ext cx="8534400" cy="3657600"/>
          </a:xfrm>
        </p:spPr>
        <p:txBody>
          <a:bodyPr>
            <a:normAutofit fontScale="92500" lnSpcReduction="20000"/>
          </a:bodyPr>
          <a:lstStyle/>
          <a:p>
            <a:r>
              <a:rPr lang="en-US" dirty="0" smtClean="0"/>
              <a:t>The TF believes it is essential that current Town residents continue to enjoy the zero tax rate and not be burdened with current city debt or be required to pay for services currently provided by the city.</a:t>
            </a:r>
          </a:p>
          <a:p>
            <a:r>
              <a:rPr lang="en-US" dirty="0" smtClean="0"/>
              <a:t>The only way to accomplish this is through a tiered taxing structure.  </a:t>
            </a:r>
          </a:p>
          <a:p>
            <a:r>
              <a:rPr lang="en-US" dirty="0" smtClean="0"/>
              <a:t>There would be three tiers:</a:t>
            </a:r>
          </a:p>
          <a:p>
            <a:pPr marL="806450" lvl="1" indent="-457200">
              <a:buFont typeface="+mj-lt"/>
              <a:buAutoNum type="arabicPeriod"/>
            </a:pPr>
            <a:r>
              <a:rPr lang="en-US" dirty="0" smtClean="0"/>
              <a:t>The Current City</a:t>
            </a:r>
          </a:p>
          <a:p>
            <a:pPr marL="806450" lvl="1" indent="-457200">
              <a:buFont typeface="+mj-lt"/>
              <a:buAutoNum type="arabicPeriod"/>
            </a:pPr>
            <a:r>
              <a:rPr lang="en-US" dirty="0" smtClean="0"/>
              <a:t>The Current Town</a:t>
            </a:r>
          </a:p>
          <a:p>
            <a:pPr marL="806450" lvl="1" indent="-457200">
              <a:buFont typeface="+mj-lt"/>
              <a:buAutoNum type="arabicPeriod"/>
            </a:pPr>
            <a:r>
              <a:rPr lang="en-US" dirty="0" smtClean="0"/>
              <a:t>The Entire New </a:t>
            </a:r>
            <a:r>
              <a:rPr lang="en-US" dirty="0"/>
              <a:t>E</a:t>
            </a:r>
            <a:r>
              <a:rPr lang="en-US" dirty="0" smtClean="0"/>
              <a:t>ntity</a:t>
            </a:r>
          </a:p>
          <a:p>
            <a:pPr marL="349250"/>
            <a:r>
              <a:rPr lang="en-US" dirty="0" smtClean="0"/>
              <a:t>This configuration is guaranteed by the charter which requires a referendum to extend the inner taxing </a:t>
            </a:r>
            <a:r>
              <a:rPr lang="en-US" dirty="0" smtClean="0"/>
              <a:t>jurisdiction and/or services.</a:t>
            </a:r>
            <a:endParaRPr lang="en-US" dirty="0" smtClean="0"/>
          </a:p>
        </p:txBody>
      </p:sp>
      <p:sp>
        <p:nvSpPr>
          <p:cNvPr id="4" name="Slide Number Placeholder 3"/>
          <p:cNvSpPr>
            <a:spLocks noGrp="1"/>
          </p:cNvSpPr>
          <p:nvPr>
            <p:ph type="sldNum" sz="quarter" idx="12"/>
          </p:nvPr>
        </p:nvSpPr>
        <p:spPr/>
        <p:txBody>
          <a:bodyPr/>
          <a:lstStyle/>
          <a:p>
            <a:fld id="{166785E4-9F0E-4032-9226-ECFC00B2E2F4}"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81090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739775" y="2667000"/>
            <a:ext cx="7662864" cy="3733800"/>
          </a:xfrm>
        </p:spPr>
        <p:txBody>
          <a:bodyPr>
            <a:normAutofit/>
          </a:bodyPr>
          <a:lstStyle/>
          <a:p>
            <a:pPr>
              <a:lnSpc>
                <a:spcPct val="70000"/>
              </a:lnSpc>
            </a:pPr>
            <a:r>
              <a:rPr lang="en-US" dirty="0" smtClean="0"/>
              <a:t>May 15:  Next Task Force Meeting</a:t>
            </a:r>
          </a:p>
          <a:p>
            <a:pPr>
              <a:lnSpc>
                <a:spcPct val="70000"/>
              </a:lnSpc>
            </a:pPr>
            <a:r>
              <a:rPr lang="en-US" dirty="0" smtClean="0"/>
              <a:t>May 17:  Info Session in Town at Town Hall</a:t>
            </a:r>
          </a:p>
          <a:p>
            <a:pPr>
              <a:lnSpc>
                <a:spcPct val="70000"/>
              </a:lnSpc>
            </a:pPr>
            <a:r>
              <a:rPr lang="en-US" dirty="0" smtClean="0"/>
              <a:t>May 24:  Info Session at City Hall</a:t>
            </a:r>
          </a:p>
          <a:p>
            <a:pPr>
              <a:lnSpc>
                <a:spcPct val="70000"/>
              </a:lnSpc>
            </a:pPr>
            <a:r>
              <a:rPr lang="en-US" dirty="0" smtClean="0"/>
              <a:t>May 31:  Public Hearing</a:t>
            </a:r>
          </a:p>
          <a:p>
            <a:pPr>
              <a:lnSpc>
                <a:spcPct val="70000"/>
              </a:lnSpc>
            </a:pPr>
            <a:r>
              <a:rPr lang="en-US" dirty="0" smtClean="0"/>
              <a:t>June 4:    Public Hearing</a:t>
            </a:r>
          </a:p>
          <a:p>
            <a:pPr>
              <a:lnSpc>
                <a:spcPct val="70000"/>
              </a:lnSpc>
            </a:pPr>
            <a:r>
              <a:rPr lang="en-US" dirty="0" smtClean="0"/>
              <a:t>June 11:  Public Hearing</a:t>
            </a:r>
          </a:p>
          <a:p>
            <a:pPr>
              <a:lnSpc>
                <a:spcPct val="70000"/>
              </a:lnSpc>
            </a:pPr>
            <a:r>
              <a:rPr lang="en-US" dirty="0" smtClean="0"/>
              <a:t>June 21:  Public </a:t>
            </a:r>
            <a:r>
              <a:rPr lang="en-US" dirty="0" smtClean="0"/>
              <a:t>Hearing</a:t>
            </a:r>
            <a:endParaRPr lang="en-US" dirty="0" smtClean="0"/>
          </a:p>
        </p:txBody>
      </p:sp>
      <p:sp>
        <p:nvSpPr>
          <p:cNvPr id="4" name="Slide Number Placeholder 3"/>
          <p:cNvSpPr>
            <a:spLocks noGrp="1"/>
          </p:cNvSpPr>
          <p:nvPr>
            <p:ph type="sldNum" sz="quarter" idx="12"/>
          </p:nvPr>
        </p:nvSpPr>
        <p:spPr/>
        <p:txBody>
          <a:bodyPr/>
          <a:lstStyle/>
          <a:p>
            <a:fld id="{166785E4-9F0E-4032-9226-ECFC00B2E2F4}"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98958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304800" y="2438400"/>
            <a:ext cx="8686799" cy="3962400"/>
          </a:xfrm>
        </p:spPr>
        <p:txBody>
          <a:bodyPr>
            <a:normAutofit/>
          </a:bodyPr>
          <a:lstStyle/>
          <a:p>
            <a:r>
              <a:rPr lang="en-US" sz="2000" dirty="0" smtClean="0"/>
              <a:t>July:  Public input reviewed, documented, edits, corrections made to proposed charter.</a:t>
            </a:r>
          </a:p>
          <a:p>
            <a:r>
              <a:rPr lang="en-US" sz="2000" dirty="0" smtClean="0"/>
              <a:t>August:   Revised charter introduced to City and Town officials</a:t>
            </a:r>
          </a:p>
          <a:p>
            <a:pPr marL="0" indent="0">
              <a:lnSpc>
                <a:spcPct val="50000"/>
              </a:lnSpc>
              <a:buNone/>
            </a:pPr>
            <a:r>
              <a:rPr lang="en-US" sz="2000" dirty="0" smtClean="0"/>
              <a:t>   	       City and </a:t>
            </a:r>
            <a:r>
              <a:rPr lang="en-US" sz="2000" dirty="0" smtClean="0"/>
              <a:t>Town Boards </a:t>
            </a:r>
            <a:r>
              <a:rPr lang="en-US" sz="2000" dirty="0" smtClean="0"/>
              <a:t>then hold their own public hearings</a:t>
            </a:r>
          </a:p>
          <a:p>
            <a:pPr marL="0" indent="0">
              <a:lnSpc>
                <a:spcPct val="50000"/>
              </a:lnSpc>
              <a:buNone/>
            </a:pPr>
            <a:r>
              <a:rPr lang="en-US" sz="2000" dirty="0" smtClean="0"/>
              <a:t>	       City and Town </a:t>
            </a:r>
            <a:r>
              <a:rPr lang="en-US" sz="2000" dirty="0" smtClean="0"/>
              <a:t>Boards then </a:t>
            </a:r>
            <a:r>
              <a:rPr lang="en-US" sz="2000" dirty="0" smtClean="0"/>
              <a:t>vote on final </a:t>
            </a:r>
            <a:r>
              <a:rPr lang="en-US" sz="2000" dirty="0" smtClean="0"/>
              <a:t>charter &amp; ballot </a:t>
            </a:r>
            <a:r>
              <a:rPr lang="en-US" sz="2000" dirty="0" smtClean="0"/>
              <a:t>initiative</a:t>
            </a:r>
          </a:p>
          <a:p>
            <a:pPr>
              <a:lnSpc>
                <a:spcPct val="50000"/>
              </a:lnSpc>
            </a:pPr>
            <a:endParaRPr lang="en-US" sz="2000" dirty="0" smtClean="0"/>
          </a:p>
          <a:p>
            <a:pPr>
              <a:lnSpc>
                <a:spcPct val="50000"/>
              </a:lnSpc>
            </a:pPr>
            <a:r>
              <a:rPr lang="en-US" sz="2000" dirty="0" smtClean="0"/>
              <a:t>September:  Ballot submission by both Town &amp; City Clerks required by 9/6 </a:t>
            </a:r>
          </a:p>
          <a:p>
            <a:pPr>
              <a:lnSpc>
                <a:spcPct val="50000"/>
              </a:lnSpc>
            </a:pPr>
            <a:endParaRPr lang="en-US" sz="2000" dirty="0"/>
          </a:p>
          <a:p>
            <a:pPr>
              <a:lnSpc>
                <a:spcPct val="50000"/>
              </a:lnSpc>
            </a:pPr>
            <a:r>
              <a:rPr lang="en-US" sz="2000" dirty="0" smtClean="0"/>
              <a:t>November 6</a:t>
            </a:r>
            <a:r>
              <a:rPr lang="en-US" sz="2000" baseline="30000" dirty="0" smtClean="0"/>
              <a:t>th</a:t>
            </a:r>
            <a:r>
              <a:rPr lang="en-US" sz="2000" dirty="0"/>
              <a:t> </a:t>
            </a:r>
            <a:r>
              <a:rPr lang="en-US" sz="2000" dirty="0" smtClean="0"/>
              <a:t>  Election Day</a:t>
            </a:r>
          </a:p>
          <a:p>
            <a:pPr marL="0" indent="0">
              <a:buNone/>
            </a:pPr>
            <a:endParaRPr lang="en-US" dirty="0" smtClean="0"/>
          </a:p>
        </p:txBody>
      </p:sp>
      <p:sp>
        <p:nvSpPr>
          <p:cNvPr id="4" name="Slide Number Placeholder 3"/>
          <p:cNvSpPr>
            <a:spLocks noGrp="1"/>
          </p:cNvSpPr>
          <p:nvPr>
            <p:ph type="sldNum" sz="quarter" idx="12"/>
          </p:nvPr>
        </p:nvSpPr>
        <p:spPr/>
        <p:txBody>
          <a:bodyPr/>
          <a:lstStyle/>
          <a:p>
            <a:fld id="{166785E4-9F0E-4032-9226-ECFC00B2E2F4}"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err="1" smtClean="0"/>
              <a:t>vOne</a:t>
            </a:r>
            <a:r>
              <a:rPr lang="en-US" dirty="0" smtClean="0"/>
              <a:t>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64072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dirty="0" smtClean="0"/>
              <a:t>Approved</a:t>
            </a:r>
            <a:endParaRPr lang="en-US" dirty="0"/>
          </a:p>
        </p:txBody>
      </p:sp>
      <p:sp>
        <p:nvSpPr>
          <p:cNvPr id="3" name="Content Placeholder 2"/>
          <p:cNvSpPr>
            <a:spLocks noGrp="1"/>
          </p:cNvSpPr>
          <p:nvPr>
            <p:ph idx="1"/>
          </p:nvPr>
        </p:nvSpPr>
        <p:spPr>
          <a:xfrm>
            <a:off x="609601" y="2438400"/>
            <a:ext cx="7772399" cy="3962400"/>
          </a:xfrm>
        </p:spPr>
        <p:txBody>
          <a:bodyPr>
            <a:normAutofit/>
          </a:bodyPr>
          <a:lstStyle/>
          <a:p>
            <a:r>
              <a:rPr lang="en-US" sz="2000" dirty="0" smtClean="0"/>
              <a:t>Town and City Boards, appointees and employees remain in place until January 1, 2014.</a:t>
            </a:r>
          </a:p>
          <a:p>
            <a:r>
              <a:rPr lang="en-US" sz="2000" dirty="0" smtClean="0"/>
              <a:t>The current TF recommends that a Consolidation Committee be formed composed of elected officials and residents of both entities.</a:t>
            </a:r>
          </a:p>
          <a:p>
            <a:r>
              <a:rPr lang="en-US" sz="2000" dirty="0" smtClean="0"/>
              <a:t>The TF is compiling a list of recommendations for transition.</a:t>
            </a:r>
          </a:p>
          <a:p>
            <a:r>
              <a:rPr lang="en-US" sz="2000" dirty="0" smtClean="0"/>
              <a:t>Election to fill the new City Council take place in November of 2013 with at large seats serving a 4 year term and ward seats filling an initial 2 year term to </a:t>
            </a:r>
            <a:r>
              <a:rPr lang="en-US" sz="2000" dirty="0" smtClean="0"/>
              <a:t>stagger </a:t>
            </a:r>
            <a:r>
              <a:rPr lang="en-US" sz="2000" dirty="0" smtClean="0"/>
              <a:t>elections.</a:t>
            </a:r>
          </a:p>
          <a:p>
            <a:r>
              <a:rPr lang="en-US" sz="2000" dirty="0" smtClean="0"/>
              <a:t>All terms will be four year by 2016.</a:t>
            </a:r>
          </a:p>
          <a:p>
            <a:pPr marL="0" indent="0">
              <a:buNone/>
            </a:pPr>
            <a:endParaRPr lang="en-US" sz="2000" dirty="0" smtClean="0"/>
          </a:p>
          <a:p>
            <a:endParaRPr lang="en-US" dirty="0" smtClean="0"/>
          </a:p>
        </p:txBody>
      </p:sp>
      <p:sp>
        <p:nvSpPr>
          <p:cNvPr id="4" name="Slide Number Placeholder 3"/>
          <p:cNvSpPr>
            <a:spLocks noGrp="1"/>
          </p:cNvSpPr>
          <p:nvPr>
            <p:ph type="sldNum" sz="quarter" idx="12"/>
          </p:nvPr>
        </p:nvSpPr>
        <p:spPr/>
        <p:txBody>
          <a:bodyPr/>
          <a:lstStyle/>
          <a:p>
            <a:fld id="{166785E4-9F0E-4032-9226-ECFC00B2E2F4}"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smtClean="0"/>
              <a:t>One Batavia</a:t>
            </a:r>
            <a:endParaRPr lang="en-US" dirty="0"/>
          </a:p>
        </p:txBody>
      </p:sp>
      <p:sp>
        <p:nvSpPr>
          <p:cNvPr id="6" name="TextBox 5"/>
          <p:cNvSpPr txBox="1"/>
          <p:nvPr/>
        </p:nvSpPr>
        <p:spPr>
          <a:xfrm>
            <a:off x="4648200" y="6288843"/>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53730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Engage</a:t>
            </a:r>
            <a:endParaRPr lang="en-US" dirty="0"/>
          </a:p>
        </p:txBody>
      </p:sp>
      <p:sp>
        <p:nvSpPr>
          <p:cNvPr id="3" name="Content Placeholder 2"/>
          <p:cNvSpPr>
            <a:spLocks noGrp="1"/>
          </p:cNvSpPr>
          <p:nvPr>
            <p:ph idx="1"/>
          </p:nvPr>
        </p:nvSpPr>
        <p:spPr>
          <a:xfrm>
            <a:off x="304800" y="2770094"/>
            <a:ext cx="8534399" cy="3267169"/>
          </a:xfrm>
        </p:spPr>
        <p:txBody>
          <a:bodyPr>
            <a:normAutofit/>
          </a:bodyPr>
          <a:lstStyle/>
          <a:p>
            <a:r>
              <a:rPr lang="en-US" dirty="0" smtClean="0"/>
              <a:t>Previous Study: </a:t>
            </a:r>
            <a:r>
              <a:rPr lang="en-US" dirty="0" smtClean="0">
                <a:hlinkClick r:id="rId2"/>
              </a:rPr>
              <a:t>www.cgr.org/bataviaconsolidationplan</a:t>
            </a:r>
          </a:p>
          <a:p>
            <a:endParaRPr lang="en-US" dirty="0">
              <a:hlinkClick r:id="rId2"/>
            </a:endParaRPr>
          </a:p>
          <a:p>
            <a:r>
              <a:rPr lang="en-US" dirty="0" smtClean="0"/>
              <a:t>Current Study: </a:t>
            </a:r>
            <a:r>
              <a:rPr lang="en-US" dirty="0" smtClean="0">
                <a:solidFill>
                  <a:srgbClr val="3366FF"/>
                </a:solidFill>
                <a:hlinkClick r:id="rId2"/>
              </a:rPr>
              <a:t>www.cgr.com/onebataviacharter</a:t>
            </a:r>
            <a:r>
              <a:rPr lang="en-US" dirty="0" smtClean="0">
                <a:solidFill>
                  <a:srgbClr val="3366FF"/>
                </a:solidFill>
              </a:rPr>
              <a:t> </a:t>
            </a:r>
            <a:endParaRPr lang="en-US" dirty="0" smtClean="0">
              <a:solidFill>
                <a:srgbClr val="3366FF"/>
              </a:solidFill>
            </a:endParaRPr>
          </a:p>
          <a:p>
            <a:endParaRPr lang="en-US" dirty="0"/>
          </a:p>
          <a:p>
            <a:r>
              <a:rPr lang="en-US" dirty="0" smtClean="0"/>
              <a:t>Email TF:  </a:t>
            </a:r>
            <a:r>
              <a:rPr lang="en-US" dirty="0" smtClean="0">
                <a:solidFill>
                  <a:srgbClr val="3366FF"/>
                </a:solidFill>
                <a:hlinkClick r:id="rId2"/>
              </a:rPr>
              <a:t>http://www.cgr.org/onebataviacharter/email.aspx</a:t>
            </a:r>
            <a:endParaRPr lang="en-US" u="sng" dirty="0">
              <a:solidFill>
                <a:schemeClr val="accent3">
                  <a:lumMod val="60000"/>
                  <a:lumOff val="40000"/>
                </a:schemeClr>
              </a:solidFill>
            </a:endParaRPr>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smtClean="0"/>
              <a:t>One </a:t>
            </a:r>
            <a:r>
              <a:rPr lang="en-US" dirty="0" err="1" smtClean="0"/>
              <a:t>Bataviav</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34436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81000" y="2770094"/>
            <a:ext cx="8305799" cy="3267169"/>
          </a:xfrm>
        </p:spPr>
        <p:txBody>
          <a:bodyPr>
            <a:normAutofit fontScale="85000" lnSpcReduction="10000"/>
          </a:bodyPr>
          <a:lstStyle/>
          <a:p>
            <a:r>
              <a:rPr lang="en-US" dirty="0" smtClean="0"/>
              <a:t>Community has discussed shared services </a:t>
            </a:r>
            <a:r>
              <a:rPr lang="en-US" dirty="0"/>
              <a:t>&amp;</a:t>
            </a:r>
            <a:r>
              <a:rPr lang="en-US" dirty="0" smtClean="0"/>
              <a:t> consolidation for many years</a:t>
            </a:r>
          </a:p>
          <a:p>
            <a:r>
              <a:rPr lang="en-US" dirty="0" smtClean="0"/>
              <a:t>2008-09 consolidation study suggested that one city could save residents nearly $900,000 in combined costs</a:t>
            </a:r>
          </a:p>
          <a:p>
            <a:r>
              <a:rPr lang="en-US" dirty="0" smtClean="0"/>
              <a:t>Leaders in both communities decided to put the issue to voters</a:t>
            </a:r>
          </a:p>
          <a:p>
            <a:r>
              <a:rPr lang="en-US" dirty="0" smtClean="0"/>
              <a:t>Task Force was formed by the Town and City to generate a new city charter to be voted on by residents in both municipalities</a:t>
            </a:r>
          </a:p>
          <a:p>
            <a:r>
              <a:rPr lang="en-US" dirty="0" smtClean="0"/>
              <a:t>City and Town jointly received a Local Government Efficiency Grant to underwrite the cost of the process</a:t>
            </a: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2</a:t>
            </a:fld>
            <a:endParaRPr lang="en-US" dirty="0"/>
          </a:p>
        </p:txBody>
      </p:sp>
      <p:sp>
        <p:nvSpPr>
          <p:cNvPr id="9" name="Footer Placeholder 8"/>
          <p:cNvSpPr>
            <a:spLocks noGrp="1"/>
          </p:cNvSpPr>
          <p:nvPr>
            <p:ph type="ftr" sz="quarter" idx="11"/>
          </p:nvPr>
        </p:nvSpPr>
        <p:spPr/>
        <p:txBody>
          <a:bodyPr/>
          <a:lstStyle/>
          <a:p>
            <a:r>
              <a:rPr lang="en-US" smtClean="0"/>
              <a:t>One Batavia</a:t>
            </a:r>
            <a:endParaRPr lang="en-US" dirty="0"/>
          </a:p>
        </p:txBody>
      </p:sp>
      <p:sp>
        <p:nvSpPr>
          <p:cNvPr id="10" name="TextBox 9"/>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98947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8-Member Task Force</a:t>
            </a:r>
            <a:endParaRPr lang="en-US" dirty="0"/>
          </a:p>
        </p:txBody>
      </p:sp>
      <p:sp>
        <p:nvSpPr>
          <p:cNvPr id="5" name="Text Placeholder 4"/>
          <p:cNvSpPr>
            <a:spLocks noGrp="1"/>
          </p:cNvSpPr>
          <p:nvPr>
            <p:ph type="body" idx="1"/>
          </p:nvPr>
        </p:nvSpPr>
        <p:spPr/>
        <p:txBody>
          <a:bodyPr/>
          <a:lstStyle/>
          <a:p>
            <a:r>
              <a:rPr lang="en-US" dirty="0" smtClean="0"/>
              <a:t>Town</a:t>
            </a:r>
            <a:endParaRPr lang="en-US" dirty="0"/>
          </a:p>
        </p:txBody>
      </p:sp>
      <p:sp>
        <p:nvSpPr>
          <p:cNvPr id="3" name="Content Placeholder 2"/>
          <p:cNvSpPr>
            <a:spLocks noGrp="1"/>
          </p:cNvSpPr>
          <p:nvPr>
            <p:ph sz="half" idx="2"/>
          </p:nvPr>
        </p:nvSpPr>
        <p:spPr/>
        <p:txBody>
          <a:bodyPr>
            <a:normAutofit/>
          </a:bodyPr>
          <a:lstStyle/>
          <a:p>
            <a:r>
              <a:rPr lang="en-US" dirty="0" smtClean="0"/>
              <a:t>Judith Cotton</a:t>
            </a:r>
          </a:p>
          <a:p>
            <a:r>
              <a:rPr lang="en-US" dirty="0" smtClean="0"/>
              <a:t>Larry Reisdorf</a:t>
            </a:r>
          </a:p>
          <a:p>
            <a:r>
              <a:rPr lang="en-US" dirty="0" smtClean="0"/>
              <a:t>Marcia Riley</a:t>
            </a:r>
          </a:p>
          <a:p>
            <a:r>
              <a:rPr lang="en-US" dirty="0" smtClean="0"/>
              <a:t>Chad Zambito (Chair)</a:t>
            </a:r>
          </a:p>
          <a:p>
            <a:r>
              <a:rPr lang="en-US" dirty="0" smtClean="0"/>
              <a:t>Alan Koch (Alternate)</a:t>
            </a:r>
            <a:endParaRPr lang="en-US" dirty="0"/>
          </a:p>
          <a:p>
            <a:endParaRPr lang="en-US" dirty="0" smtClean="0"/>
          </a:p>
        </p:txBody>
      </p:sp>
      <p:sp>
        <p:nvSpPr>
          <p:cNvPr id="6" name="Text Placeholder 5"/>
          <p:cNvSpPr>
            <a:spLocks noGrp="1"/>
          </p:cNvSpPr>
          <p:nvPr>
            <p:ph type="body" sz="quarter" idx="3"/>
          </p:nvPr>
        </p:nvSpPr>
        <p:spPr/>
        <p:txBody>
          <a:bodyPr/>
          <a:lstStyle/>
          <a:p>
            <a:r>
              <a:rPr lang="en-US" dirty="0" smtClean="0"/>
              <a:t>City</a:t>
            </a:r>
            <a:endParaRPr lang="en-US" dirty="0"/>
          </a:p>
        </p:txBody>
      </p:sp>
      <p:sp>
        <p:nvSpPr>
          <p:cNvPr id="7" name="Content Placeholder 6"/>
          <p:cNvSpPr>
            <a:spLocks noGrp="1"/>
          </p:cNvSpPr>
          <p:nvPr>
            <p:ph sz="quarter" idx="4"/>
          </p:nvPr>
        </p:nvSpPr>
        <p:spPr/>
        <p:txBody>
          <a:bodyPr/>
          <a:lstStyle/>
          <a:p>
            <a:r>
              <a:rPr lang="en-US" dirty="0" smtClean="0"/>
              <a:t>Gail </a:t>
            </a:r>
            <a:r>
              <a:rPr lang="en-US" dirty="0"/>
              <a:t>Stevens</a:t>
            </a:r>
          </a:p>
          <a:p>
            <a:r>
              <a:rPr lang="en-US" dirty="0"/>
              <a:t>Laura Landers</a:t>
            </a:r>
          </a:p>
          <a:p>
            <a:r>
              <a:rPr lang="en-US" dirty="0"/>
              <a:t>Chad Bachorski</a:t>
            </a:r>
          </a:p>
          <a:p>
            <a:r>
              <a:rPr lang="en-US" dirty="0"/>
              <a:t>Joe </a:t>
            </a:r>
            <a:r>
              <a:rPr lang="en-US" dirty="0" smtClean="0"/>
              <a:t>Gerace</a:t>
            </a: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3</a:t>
            </a:fld>
            <a:endParaRPr lang="en-US" dirty="0"/>
          </a:p>
        </p:txBody>
      </p:sp>
      <p:sp>
        <p:nvSpPr>
          <p:cNvPr id="8" name="Footer Placeholder 7"/>
          <p:cNvSpPr>
            <a:spLocks noGrp="1"/>
          </p:cNvSpPr>
          <p:nvPr>
            <p:ph type="ftr" sz="quarter" idx="11"/>
          </p:nvPr>
        </p:nvSpPr>
        <p:spPr/>
        <p:txBody>
          <a:bodyPr/>
          <a:lstStyle/>
          <a:p>
            <a:r>
              <a:rPr lang="en-US" smtClean="0"/>
              <a:t>One Batavia</a:t>
            </a:r>
            <a:endParaRPr lang="en-US" dirty="0"/>
          </a:p>
        </p:txBody>
      </p:sp>
      <p:sp>
        <p:nvSpPr>
          <p:cNvPr id="9" name="TextBox 8"/>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557867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of Task Force</a:t>
            </a:r>
            <a:endParaRPr lang="en-US" dirty="0"/>
          </a:p>
        </p:txBody>
      </p:sp>
      <p:sp>
        <p:nvSpPr>
          <p:cNvPr id="3" name="Content Placeholder 2"/>
          <p:cNvSpPr>
            <a:spLocks noGrp="1"/>
          </p:cNvSpPr>
          <p:nvPr>
            <p:ph idx="1"/>
          </p:nvPr>
        </p:nvSpPr>
        <p:spPr>
          <a:xfrm>
            <a:off x="457200" y="2438400"/>
            <a:ext cx="8534400" cy="3718560"/>
          </a:xfrm>
        </p:spPr>
        <p:txBody>
          <a:bodyPr/>
          <a:lstStyle/>
          <a:p>
            <a:r>
              <a:rPr lang="en-US" dirty="0" smtClean="0"/>
              <a:t>Develop a new </a:t>
            </a:r>
            <a:r>
              <a:rPr lang="en-US" dirty="0"/>
              <a:t>c</a:t>
            </a:r>
            <a:r>
              <a:rPr lang="en-US" dirty="0" smtClean="0"/>
              <a:t>ity charter</a:t>
            </a:r>
          </a:p>
          <a:p>
            <a:r>
              <a:rPr lang="en-US" dirty="0" smtClean="0"/>
              <a:t>Develop the home rule message</a:t>
            </a:r>
          </a:p>
          <a:p>
            <a:r>
              <a:rPr lang="en-US" dirty="0" smtClean="0"/>
              <a:t>Develop the </a:t>
            </a:r>
            <a:r>
              <a:rPr lang="en-US" dirty="0"/>
              <a:t>a</a:t>
            </a:r>
            <a:r>
              <a:rPr lang="en-US" dirty="0" smtClean="0"/>
              <a:t>uthorizing legislation</a:t>
            </a:r>
          </a:p>
          <a:p>
            <a:r>
              <a:rPr lang="en-US" dirty="0" smtClean="0"/>
              <a:t>Establish a formal timeline</a:t>
            </a:r>
          </a:p>
          <a:p>
            <a:endParaRPr lang="en-US" dirty="0"/>
          </a:p>
          <a:p>
            <a:r>
              <a:rPr lang="en-US" b="1" dirty="0" smtClean="0"/>
              <a:t>GOAL:</a:t>
            </a:r>
            <a:r>
              <a:rPr lang="en-US" dirty="0" smtClean="0"/>
              <a:t>   </a:t>
            </a:r>
            <a:r>
              <a:rPr lang="en-US" dirty="0"/>
              <a:t>R</a:t>
            </a:r>
            <a:r>
              <a:rPr lang="en-US" dirty="0" smtClean="0"/>
              <a:t>eferendum on a new city charter in November</a:t>
            </a:r>
            <a:r>
              <a:rPr lang="en-US" dirty="0"/>
              <a:t>.</a:t>
            </a:r>
          </a:p>
        </p:txBody>
      </p:sp>
      <p:sp>
        <p:nvSpPr>
          <p:cNvPr id="4" name="Slide Number Placeholder 3"/>
          <p:cNvSpPr>
            <a:spLocks noGrp="1"/>
          </p:cNvSpPr>
          <p:nvPr>
            <p:ph type="sldNum" sz="quarter" idx="12"/>
          </p:nvPr>
        </p:nvSpPr>
        <p:spPr/>
        <p:txBody>
          <a:bodyPr/>
          <a:lstStyle/>
          <a:p>
            <a:fld id="{166785E4-9F0E-4032-9226-ECFC00B2E2F4}"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73785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Task Force can and cannot address?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The Task Force can:</a:t>
            </a:r>
          </a:p>
          <a:p>
            <a:pPr lvl="1"/>
            <a:r>
              <a:rPr lang="en-US" dirty="0" smtClean="0"/>
              <a:t>Propose the form of government</a:t>
            </a:r>
          </a:p>
          <a:p>
            <a:pPr lvl="1"/>
            <a:r>
              <a:rPr lang="en-US" dirty="0" smtClean="0"/>
              <a:t>Develop the structure for tiered (zone) services/taxes</a:t>
            </a:r>
          </a:p>
          <a:p>
            <a:pPr lvl="1"/>
            <a:r>
              <a:rPr lang="en-US" dirty="0" smtClean="0"/>
              <a:t>Decide on wards vs. at-large voting</a:t>
            </a:r>
          </a:p>
          <a:p>
            <a:pPr lvl="1"/>
            <a:r>
              <a:rPr lang="en-US" dirty="0" smtClean="0"/>
              <a:t>Develop the framework for what services will be provided</a:t>
            </a:r>
          </a:p>
          <a:p>
            <a:endParaRPr lang="en-US" dirty="0" smtClean="0"/>
          </a:p>
          <a:p>
            <a:r>
              <a:rPr lang="en-US" dirty="0" smtClean="0"/>
              <a:t>The Task Force cannot:</a:t>
            </a:r>
          </a:p>
          <a:p>
            <a:pPr lvl="1"/>
            <a:r>
              <a:rPr lang="en-US" dirty="0" smtClean="0"/>
              <a:t>Rework fiscal impact projections</a:t>
            </a:r>
          </a:p>
          <a:p>
            <a:pPr lvl="1"/>
            <a:r>
              <a:rPr lang="en-US" dirty="0" smtClean="0"/>
              <a:t>Address transitional issues and negotiate agreements</a:t>
            </a:r>
          </a:p>
          <a:p>
            <a:pPr lvl="1"/>
            <a:r>
              <a:rPr lang="en-US" dirty="0" smtClean="0"/>
              <a:t>Determine final service levels and service quality</a:t>
            </a:r>
          </a:p>
          <a:p>
            <a:pPr lvl="1"/>
            <a:endParaRPr lang="en-US" dirty="0" smtClean="0"/>
          </a:p>
        </p:txBody>
      </p:sp>
      <p:sp>
        <p:nvSpPr>
          <p:cNvPr id="3" name="Slide Number Placeholder 2"/>
          <p:cNvSpPr>
            <a:spLocks noGrp="1"/>
          </p:cNvSpPr>
          <p:nvPr>
            <p:ph type="sldNum" sz="quarter" idx="12"/>
          </p:nvPr>
        </p:nvSpPr>
        <p:spPr/>
        <p:txBody>
          <a:bodyPr/>
          <a:lstStyle/>
          <a:p>
            <a:fld id="{166785E4-9F0E-4032-9226-ECFC00B2E2F4}"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1421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Process</a:t>
            </a:r>
            <a:endParaRPr lang="en-US" dirty="0"/>
          </a:p>
        </p:txBody>
      </p:sp>
      <p:sp>
        <p:nvSpPr>
          <p:cNvPr id="3" name="Content Placeholder 2"/>
          <p:cNvSpPr>
            <a:spLocks noGrp="1"/>
          </p:cNvSpPr>
          <p:nvPr>
            <p:ph idx="1"/>
          </p:nvPr>
        </p:nvSpPr>
        <p:spPr>
          <a:xfrm>
            <a:off x="304800" y="2590800"/>
            <a:ext cx="8382000" cy="3733800"/>
          </a:xfrm>
        </p:spPr>
        <p:txBody>
          <a:bodyPr>
            <a:normAutofit fontScale="85000" lnSpcReduction="10000"/>
          </a:bodyPr>
          <a:lstStyle/>
          <a:p>
            <a:r>
              <a:rPr lang="en-US" dirty="0" smtClean="0"/>
              <a:t>TF began meeting in October and started to review the CGR </a:t>
            </a:r>
            <a:r>
              <a:rPr lang="en-US" dirty="0" smtClean="0"/>
              <a:t>study.  TF then </a:t>
            </a:r>
            <a:r>
              <a:rPr lang="en-US" dirty="0" smtClean="0"/>
              <a:t>received overview from </a:t>
            </a:r>
            <a:r>
              <a:rPr lang="en-US" dirty="0" smtClean="0"/>
              <a:t>CGR</a:t>
            </a:r>
            <a:r>
              <a:rPr lang="en-US" dirty="0"/>
              <a:t> </a:t>
            </a:r>
            <a:r>
              <a:rPr lang="en-US" dirty="0" smtClean="0"/>
              <a:t>&amp; </a:t>
            </a:r>
            <a:r>
              <a:rPr lang="en-US" dirty="0" smtClean="0"/>
              <a:t>received </a:t>
            </a:r>
            <a:r>
              <a:rPr lang="en-US" dirty="0" smtClean="0"/>
              <a:t>input from Town and City officials.</a:t>
            </a:r>
          </a:p>
          <a:p>
            <a:r>
              <a:rPr lang="en-US" dirty="0" smtClean="0"/>
              <a:t>TF then drafted an RFP to select a consultant. Factors considered included:  Familiarity w/study &amp; region, Experience in similar efforts, availability of staff &amp; cost.</a:t>
            </a:r>
          </a:p>
          <a:p>
            <a:r>
              <a:rPr lang="en-US" dirty="0" smtClean="0"/>
              <a:t>TF selected CGR and began tackling key issues: Form of Government, At-Large vs. Ward and Taxing Tiers.</a:t>
            </a:r>
          </a:p>
          <a:p>
            <a:r>
              <a:rPr lang="en-US" dirty="0" smtClean="0"/>
              <a:t>TF expected to complete the charter and then request home rule legislation to make the referendum possible – State Representatives recently requested a resolution be passed by both boards to begin the </a:t>
            </a:r>
            <a:r>
              <a:rPr lang="en-US" dirty="0" smtClean="0"/>
              <a:t>home rule process</a:t>
            </a:r>
            <a:r>
              <a:rPr lang="en-US" dirty="0" smtClean="0"/>
              <a:t>.</a:t>
            </a: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6</a:t>
            </a:fld>
            <a:endParaRPr lang="en-US" dirty="0"/>
          </a:p>
        </p:txBody>
      </p:sp>
      <p:sp>
        <p:nvSpPr>
          <p:cNvPr id="5" name="Footer Placeholder 4"/>
          <p:cNvSpPr>
            <a:spLocks noGrp="1"/>
          </p:cNvSpPr>
          <p:nvPr>
            <p:ph type="ftr" sz="quarter" idx="11"/>
          </p:nvPr>
        </p:nvSpPr>
        <p:spPr>
          <a:xfrm>
            <a:off x="5486400" y="6324600"/>
            <a:ext cx="2895600" cy="365125"/>
          </a:xfrm>
        </p:spPr>
        <p:txBody>
          <a:bodyPr/>
          <a:lstStyle/>
          <a:p>
            <a:r>
              <a:rPr lang="en-US" dirty="0"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970570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7</a:t>
            </a:fld>
            <a:endParaRPr lang="en-US" dirty="0"/>
          </a:p>
        </p:txBody>
      </p:sp>
      <p:pic>
        <p:nvPicPr>
          <p:cNvPr id="7" name="Picture 6" descr="Screen Shot 2012-04-19 at 11.28.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3400"/>
          </a:xfrm>
          <a:prstGeom prst="rect">
            <a:avLst/>
          </a:prstGeom>
        </p:spPr>
      </p:pic>
      <p:sp>
        <p:nvSpPr>
          <p:cNvPr id="3" name="Footer Placeholder 2"/>
          <p:cNvSpPr>
            <a:spLocks noGrp="1"/>
          </p:cNvSpPr>
          <p:nvPr>
            <p:ph type="ftr" sz="quarter" idx="11"/>
          </p:nvPr>
        </p:nvSpPr>
        <p:spPr/>
        <p:txBody>
          <a:bodyPr/>
          <a:lstStyle/>
          <a:p>
            <a:r>
              <a:rPr lang="en-US" smtClean="0"/>
              <a:t>One Batavia</a:t>
            </a:r>
            <a:endParaRPr lang="en-US" dirty="0"/>
          </a:p>
        </p:txBody>
      </p:sp>
    </p:spTree>
    <p:extLst>
      <p:ext uri="{BB962C8B-B14F-4D97-AF65-F5344CB8AC3E}">
        <p14:creationId xmlns:p14="http://schemas.microsoft.com/office/powerpoint/2010/main" val="4046833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City Charter: </a:t>
            </a:r>
            <a:br>
              <a:rPr lang="en-US" dirty="0" smtClean="0"/>
            </a:br>
            <a:r>
              <a:rPr lang="en-US" dirty="0" smtClean="0"/>
              <a:t>Form of Government</a:t>
            </a: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8</a:t>
            </a:fld>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smtClean="0"/>
              <a:t>First issue tackled by TF was the form of government</a:t>
            </a:r>
          </a:p>
          <a:p>
            <a:r>
              <a:rPr lang="en-US" dirty="0"/>
              <a:t>Weak Mayor-Council Form </a:t>
            </a:r>
          </a:p>
          <a:p>
            <a:r>
              <a:rPr lang="en-US" dirty="0" smtClean="0"/>
              <a:t>Strong Mayor-Council Form</a:t>
            </a:r>
          </a:p>
          <a:p>
            <a:r>
              <a:rPr lang="en-US" dirty="0" smtClean="0"/>
              <a:t>Standard Mayor-Council Form</a:t>
            </a:r>
          </a:p>
          <a:p>
            <a:r>
              <a:rPr lang="en-US" dirty="0"/>
              <a:t>Chief Administrative Officer (CAO) Model </a:t>
            </a:r>
            <a:endParaRPr lang="en-US" dirty="0" smtClean="0"/>
          </a:p>
          <a:p>
            <a:r>
              <a:rPr lang="en-US" dirty="0"/>
              <a:t>Council-Manager Form </a:t>
            </a:r>
            <a:endParaRPr lang="en-US" dirty="0" smtClean="0"/>
          </a:p>
          <a:p>
            <a:r>
              <a:rPr lang="en-US" dirty="0"/>
              <a:t>Commission Form </a:t>
            </a:r>
          </a:p>
          <a:p>
            <a:endParaRPr lang="en-US" dirty="0"/>
          </a:p>
        </p:txBody>
      </p:sp>
      <p:sp>
        <p:nvSpPr>
          <p:cNvPr id="3" name="Footer Placeholder 2"/>
          <p:cNvSpPr>
            <a:spLocks noGrp="1"/>
          </p:cNvSpPr>
          <p:nvPr>
            <p:ph type="ftr" sz="quarter" idx="11"/>
          </p:nvPr>
        </p:nvSpPr>
        <p:spPr/>
        <p:txBody>
          <a:bodyPr/>
          <a:lstStyle/>
          <a:p>
            <a:r>
              <a:rPr lang="en-US" dirty="0"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6102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t>
            </a:r>
            <a:endParaRPr lang="en-US" dirty="0"/>
          </a:p>
        </p:txBody>
      </p:sp>
      <p:sp>
        <p:nvSpPr>
          <p:cNvPr id="3" name="Content Placeholder 2"/>
          <p:cNvSpPr>
            <a:spLocks noGrp="1"/>
          </p:cNvSpPr>
          <p:nvPr>
            <p:ph idx="1"/>
          </p:nvPr>
        </p:nvSpPr>
        <p:spPr>
          <a:xfrm>
            <a:off x="381000" y="2590800"/>
            <a:ext cx="8534400" cy="3657600"/>
          </a:xfrm>
        </p:spPr>
        <p:txBody>
          <a:bodyPr>
            <a:normAutofit fontScale="92500" lnSpcReduction="20000"/>
          </a:bodyPr>
          <a:lstStyle/>
          <a:p>
            <a:r>
              <a:rPr lang="en-US" dirty="0" smtClean="0"/>
              <a:t>Commission and CAO models both dismissed.</a:t>
            </a:r>
          </a:p>
          <a:p>
            <a:r>
              <a:rPr lang="en-US" dirty="0" smtClean="0"/>
              <a:t>Mayor models dismissed because they </a:t>
            </a:r>
            <a:r>
              <a:rPr lang="en-US" dirty="0"/>
              <a:t>could encourage </a:t>
            </a:r>
            <a:r>
              <a:rPr lang="en-US" dirty="0" smtClean="0"/>
              <a:t>patronage and failed to guarantee a skilled and trained professional be selected to </a:t>
            </a:r>
            <a:r>
              <a:rPr lang="en-US" dirty="0" smtClean="0"/>
              <a:t>oversee </a:t>
            </a:r>
            <a:r>
              <a:rPr lang="en-US" dirty="0" smtClean="0"/>
              <a:t>day to day operations of the city.</a:t>
            </a:r>
          </a:p>
          <a:p>
            <a:r>
              <a:rPr lang="en-US" dirty="0" smtClean="0"/>
              <a:t>Council-Manager Form Chosen because it provides:</a:t>
            </a:r>
            <a:endParaRPr lang="en-US" dirty="0"/>
          </a:p>
          <a:p>
            <a:pPr marL="800100" lvl="1" indent="-457200">
              <a:buFont typeface="+mj-lt"/>
              <a:buAutoNum type="arabicPeriod"/>
            </a:pPr>
            <a:r>
              <a:rPr lang="en-US" dirty="0" smtClean="0"/>
              <a:t>Administrative expertise </a:t>
            </a:r>
          </a:p>
          <a:p>
            <a:pPr marL="800100" lvl="1" indent="-457200">
              <a:buFont typeface="+mj-lt"/>
              <a:buAutoNum type="arabicPeriod"/>
            </a:pPr>
            <a:r>
              <a:rPr lang="en-US" dirty="0" smtClean="0"/>
              <a:t>Clear </a:t>
            </a:r>
            <a:r>
              <a:rPr lang="en-US" dirty="0"/>
              <a:t>lines of authority and </a:t>
            </a:r>
            <a:r>
              <a:rPr lang="en-US" dirty="0" smtClean="0"/>
              <a:t>accountability</a:t>
            </a:r>
          </a:p>
          <a:p>
            <a:pPr marL="800100" lvl="1" indent="-457200">
              <a:buFont typeface="+mj-lt"/>
              <a:buAutoNum type="arabicPeriod"/>
            </a:pPr>
            <a:r>
              <a:rPr lang="en-US" dirty="0" smtClean="0"/>
              <a:t>Professional </a:t>
            </a:r>
            <a:r>
              <a:rPr lang="en-US" dirty="0"/>
              <a:t>standards that tend to trump partisan/parochial </a:t>
            </a:r>
            <a:r>
              <a:rPr lang="en-US" dirty="0" smtClean="0"/>
              <a:t>concerns</a:t>
            </a:r>
          </a:p>
          <a:p>
            <a:pPr marL="800100" lvl="1" indent="-457200">
              <a:buFont typeface="+mj-lt"/>
              <a:buAutoNum type="arabicPeriod"/>
            </a:pPr>
            <a:r>
              <a:rPr lang="en-US" dirty="0" smtClean="0"/>
              <a:t>Promotion of cooperation </a:t>
            </a:r>
            <a:r>
              <a:rPr lang="en-US" dirty="0"/>
              <a:t>and partnerships rather than conflict. </a:t>
            </a:r>
            <a:endParaRPr lang="en-US" dirty="0" smtClean="0"/>
          </a:p>
          <a:p>
            <a:pPr marL="342900" lvl="1" indent="0">
              <a:buNone/>
            </a:pPr>
            <a:endParaRPr lang="en-US" dirty="0" smtClean="0"/>
          </a:p>
          <a:p>
            <a:pPr marL="342900" lvl="1" indent="0">
              <a:buNone/>
            </a:pPr>
            <a:r>
              <a:rPr lang="en-US" sz="1500" dirty="0"/>
              <a:t>*Form of Government Primer Provided by CGR      www.cgr.org/onebataviacharter/documents.aspx</a:t>
            </a:r>
          </a:p>
          <a:p>
            <a:pPr marL="800100" lvl="1" indent="-457200">
              <a:buFont typeface="+mj-lt"/>
              <a:buAutoNum type="arabicPeriod"/>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785E4-9F0E-4032-9226-ECFC00B2E2F4}"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smtClean="0"/>
              <a:t>One Batavia</a:t>
            </a:r>
            <a:endParaRPr lang="en-US" dirty="0"/>
          </a:p>
        </p:txBody>
      </p:sp>
      <p:sp>
        <p:nvSpPr>
          <p:cNvPr id="6" name="TextBox 5"/>
          <p:cNvSpPr txBox="1"/>
          <p:nvPr/>
        </p:nvSpPr>
        <p:spPr>
          <a:xfrm>
            <a:off x="4648200" y="6172200"/>
            <a:ext cx="4114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343686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329</TotalTime>
  <Words>920</Words>
  <Application>Microsoft Macintosh PowerPoint</Application>
  <PresentationFormat>On-screen Show (4:3)</PresentationFormat>
  <Paragraphs>150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Genesis</vt:lpstr>
      <vt:lpstr>Creating One Batavia</vt:lpstr>
      <vt:lpstr>Background</vt:lpstr>
      <vt:lpstr>8-Member Task Force</vt:lpstr>
      <vt:lpstr>Charge of Task Force</vt:lpstr>
      <vt:lpstr>What the Task Force can and cannot address?</vt:lpstr>
      <vt:lpstr>Overview of Process</vt:lpstr>
      <vt:lpstr>PowerPoint Presentation</vt:lpstr>
      <vt:lpstr>New City Charter:  Form of Government</vt:lpstr>
      <vt:lpstr>Decision</vt:lpstr>
      <vt:lpstr>New City Charter: Council Representation</vt:lpstr>
      <vt:lpstr>Decision</vt:lpstr>
      <vt:lpstr>PowerPoint Presentation</vt:lpstr>
      <vt:lpstr>New City Charter: Tiered Taxing</vt:lpstr>
      <vt:lpstr>Timeline</vt:lpstr>
      <vt:lpstr>Timeline</vt:lpstr>
      <vt:lpstr>If Approved</vt:lpstr>
      <vt:lpstr>Ways to Engage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Paragon Advertising</cp:lastModifiedBy>
  <cp:revision>36</cp:revision>
  <dcterms:created xsi:type="dcterms:W3CDTF">2012-02-13T19:30:23Z</dcterms:created>
  <dcterms:modified xsi:type="dcterms:W3CDTF">2012-04-23T14:46:25Z</dcterms:modified>
</cp:coreProperties>
</file>